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8"/>
  </p:notesMasterIdLst>
  <p:sldIdLst>
    <p:sldId id="258" r:id="rId2"/>
    <p:sldId id="408" r:id="rId3"/>
    <p:sldId id="257" r:id="rId4"/>
    <p:sldId id="259" r:id="rId5"/>
    <p:sldId id="261" r:id="rId6"/>
    <p:sldId id="262" r:id="rId7"/>
    <p:sldId id="409" r:id="rId8"/>
    <p:sldId id="263" r:id="rId9"/>
    <p:sldId id="264" r:id="rId10"/>
    <p:sldId id="403" r:id="rId11"/>
    <p:sldId id="404" r:id="rId12"/>
    <p:sldId id="405" r:id="rId13"/>
    <p:sldId id="410" r:id="rId14"/>
    <p:sldId id="406" r:id="rId15"/>
    <p:sldId id="407" r:id="rId16"/>
    <p:sldId id="411" r:id="rId17"/>
    <p:sldId id="412" r:id="rId18"/>
    <p:sldId id="413" r:id="rId19"/>
    <p:sldId id="414" r:id="rId20"/>
    <p:sldId id="415" r:id="rId21"/>
    <p:sldId id="267" r:id="rId22"/>
    <p:sldId id="269" r:id="rId23"/>
    <p:sldId id="416" r:id="rId24"/>
    <p:sldId id="285" r:id="rId25"/>
    <p:sldId id="290" r:id="rId26"/>
    <p:sldId id="292" r:id="rId27"/>
    <p:sldId id="296" r:id="rId28"/>
    <p:sldId id="295" r:id="rId29"/>
    <p:sldId id="297" r:id="rId30"/>
    <p:sldId id="1378" r:id="rId31"/>
    <p:sldId id="1078" r:id="rId32"/>
    <p:sldId id="817" r:id="rId33"/>
    <p:sldId id="1020" r:id="rId34"/>
    <p:sldId id="879" r:id="rId35"/>
    <p:sldId id="826" r:id="rId36"/>
    <p:sldId id="819" r:id="rId37"/>
    <p:sldId id="825" r:id="rId38"/>
    <p:sldId id="1365" r:id="rId39"/>
    <p:sldId id="1377" r:id="rId40"/>
    <p:sldId id="1376" r:id="rId41"/>
    <p:sldId id="1360" r:id="rId42"/>
    <p:sldId id="1364" r:id="rId43"/>
    <p:sldId id="749" r:id="rId44"/>
    <p:sldId id="1352" r:id="rId45"/>
    <p:sldId id="1353" r:id="rId46"/>
    <p:sldId id="1354" r:id="rId47"/>
    <p:sldId id="1355" r:id="rId48"/>
    <p:sldId id="1356" r:id="rId49"/>
    <p:sldId id="1357" r:id="rId50"/>
    <p:sldId id="770" r:id="rId51"/>
    <p:sldId id="772" r:id="rId52"/>
    <p:sldId id="773" r:id="rId53"/>
    <p:sldId id="771" r:id="rId54"/>
    <p:sldId id="391" r:id="rId55"/>
    <p:sldId id="311" r:id="rId56"/>
    <p:sldId id="312" r:id="rId57"/>
    <p:sldId id="313"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8" r:id="rId72"/>
    <p:sldId id="360" r:id="rId73"/>
    <p:sldId id="342" r:id="rId74"/>
    <p:sldId id="343" r:id="rId75"/>
    <p:sldId id="344" r:id="rId76"/>
    <p:sldId id="345" r:id="rId77"/>
    <p:sldId id="1367" r:id="rId78"/>
    <p:sldId id="348" r:id="rId79"/>
    <p:sldId id="354" r:id="rId80"/>
    <p:sldId id="357" r:id="rId81"/>
    <p:sldId id="359" r:id="rId82"/>
    <p:sldId id="418" r:id="rId83"/>
    <p:sldId id="419" r:id="rId84"/>
    <p:sldId id="420" r:id="rId85"/>
    <p:sldId id="423" r:id="rId86"/>
    <p:sldId id="424" r:id="rId87"/>
    <p:sldId id="1361" r:id="rId88"/>
    <p:sldId id="421" r:id="rId89"/>
    <p:sldId id="1375" r:id="rId90"/>
    <p:sldId id="422" r:id="rId91"/>
    <p:sldId id="417" r:id="rId92"/>
    <p:sldId id="392" r:id="rId93"/>
    <p:sldId id="393" r:id="rId94"/>
    <p:sldId id="394" r:id="rId95"/>
    <p:sldId id="395" r:id="rId96"/>
    <p:sldId id="396" r:id="rId97"/>
    <p:sldId id="397" r:id="rId98"/>
    <p:sldId id="1369" r:id="rId99"/>
    <p:sldId id="1370" r:id="rId100"/>
    <p:sldId id="1374" r:id="rId101"/>
    <p:sldId id="1371" r:id="rId102"/>
    <p:sldId id="398" r:id="rId103"/>
    <p:sldId id="399" r:id="rId104"/>
    <p:sldId id="400" r:id="rId105"/>
    <p:sldId id="401" r:id="rId106"/>
    <p:sldId id="1373"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5680"/>
  </p:normalViewPr>
  <p:slideViewPr>
    <p:cSldViewPr snapToGrid="0" snapToObjects="1">
      <p:cViewPr varScale="1">
        <p:scale>
          <a:sx n="71" d="100"/>
          <a:sy n="71" d="100"/>
        </p:scale>
        <p:origin x="184"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B2711-855A-8145-8584-219C8374BE60}" type="datetimeFigureOut">
              <a:rPr lang="en-US" smtClean="0"/>
              <a:t>2/15/21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FD4C5-6626-CF4C-A4FA-380C36CAEC6D}" type="slidenum">
              <a:rPr lang="en-US" smtClean="0"/>
              <a:t>‹#›</a:t>
            </a:fld>
            <a:endParaRPr lang="en-US"/>
          </a:p>
        </p:txBody>
      </p:sp>
    </p:spTree>
    <p:extLst>
      <p:ext uri="{BB962C8B-B14F-4D97-AF65-F5344CB8AC3E}">
        <p14:creationId xmlns:p14="http://schemas.microsoft.com/office/powerpoint/2010/main" val="22049684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class is designed to help you understand the relationship between LASER physics, tissue interaction, and how they help you determine safe and effective settings for LASER &amp; IPL treatment.</a:t>
            </a:r>
          </a:p>
        </p:txBody>
      </p:sp>
      <p:sp>
        <p:nvSpPr>
          <p:cNvPr id="4" name="Slide Number Placeholder 3"/>
          <p:cNvSpPr>
            <a:spLocks noGrp="1"/>
          </p:cNvSpPr>
          <p:nvPr>
            <p:ph type="sldNum" sz="quarter" idx="5"/>
          </p:nvPr>
        </p:nvSpPr>
        <p:spPr/>
        <p:txBody>
          <a:bodyPr/>
          <a:lstStyle/>
          <a:p>
            <a:fld id="{6C4FD4C5-6626-CF4C-A4FA-380C36CAEC6D}" type="slidenum">
              <a:rPr lang="en-US" smtClean="0"/>
              <a:t>1</a:t>
            </a:fld>
            <a:endParaRPr lang="en-US"/>
          </a:p>
        </p:txBody>
      </p:sp>
    </p:spTree>
    <p:extLst>
      <p:ext uri="{BB962C8B-B14F-4D97-AF65-F5344CB8AC3E}">
        <p14:creationId xmlns:p14="http://schemas.microsoft.com/office/powerpoint/2010/main" val="291079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latin typeface="News Gothic MT"/>
                <a:cs typeface="News Gothic MT"/>
              </a:rPr>
              <a:t>A single photon may be refracted by a lens or exhibit wave interference with itself, but also act as a particle giving a definite result when its position is measured.</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10</a:t>
            </a:fld>
            <a:endParaRPr lang="en-US"/>
          </a:p>
        </p:txBody>
      </p:sp>
    </p:spTree>
    <p:extLst>
      <p:ext uri="{BB962C8B-B14F-4D97-AF65-F5344CB8AC3E}">
        <p14:creationId xmlns:p14="http://schemas.microsoft.com/office/powerpoint/2010/main" val="23152265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IPL or LASER for vascular  can produce an immediate darkening of the vessel. Or in some cases its disappearance. But surrounding tissue should not be overly inflamed.</a:t>
            </a:r>
          </a:p>
        </p:txBody>
      </p:sp>
      <p:sp>
        <p:nvSpPr>
          <p:cNvPr id="4" name="Slide Number Placeholder 3"/>
          <p:cNvSpPr>
            <a:spLocks noGrp="1"/>
          </p:cNvSpPr>
          <p:nvPr>
            <p:ph type="sldNum" sz="quarter" idx="5"/>
          </p:nvPr>
        </p:nvSpPr>
        <p:spPr/>
        <p:txBody>
          <a:bodyPr/>
          <a:lstStyle/>
          <a:p>
            <a:fld id="{6C4FD4C5-6626-CF4C-A4FA-380C36CAEC6D}" type="slidenum">
              <a:rPr lang="en-US" smtClean="0"/>
              <a:t>100</a:t>
            </a:fld>
            <a:endParaRPr lang="en-US"/>
          </a:p>
        </p:txBody>
      </p:sp>
    </p:spTree>
    <p:extLst>
      <p:ext uri="{BB962C8B-B14F-4D97-AF65-F5344CB8AC3E}">
        <p14:creationId xmlns:p14="http://schemas.microsoft.com/office/powerpoint/2010/main" val="7705076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Ablative resurfacing should produce an even pattern of ablation.</a:t>
            </a:r>
          </a:p>
        </p:txBody>
      </p:sp>
      <p:sp>
        <p:nvSpPr>
          <p:cNvPr id="4" name="Slide Number Placeholder 3"/>
          <p:cNvSpPr>
            <a:spLocks noGrp="1"/>
          </p:cNvSpPr>
          <p:nvPr>
            <p:ph type="sldNum" sz="quarter" idx="5"/>
          </p:nvPr>
        </p:nvSpPr>
        <p:spPr/>
        <p:txBody>
          <a:bodyPr/>
          <a:lstStyle/>
          <a:p>
            <a:fld id="{6C4FD4C5-6626-CF4C-A4FA-380C36CAEC6D}" type="slidenum">
              <a:rPr lang="en-US" smtClean="0"/>
              <a:t>101</a:t>
            </a:fld>
            <a:endParaRPr lang="en-US"/>
          </a:p>
        </p:txBody>
      </p:sp>
    </p:spTree>
    <p:extLst>
      <p:ext uri="{BB962C8B-B14F-4D97-AF65-F5344CB8AC3E}">
        <p14:creationId xmlns:p14="http://schemas.microsoft.com/office/powerpoint/2010/main" val="127677643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102</a:t>
            </a:fld>
            <a:endParaRPr lang="en-US"/>
          </a:p>
        </p:txBody>
      </p:sp>
    </p:spTree>
    <p:extLst>
      <p:ext uri="{BB962C8B-B14F-4D97-AF65-F5344CB8AC3E}">
        <p14:creationId xmlns:p14="http://schemas.microsoft.com/office/powerpoint/2010/main" val="8932577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103</a:t>
            </a:fld>
            <a:endParaRPr lang="en-US"/>
          </a:p>
        </p:txBody>
      </p:sp>
    </p:spTree>
    <p:extLst>
      <p:ext uri="{BB962C8B-B14F-4D97-AF65-F5344CB8AC3E}">
        <p14:creationId xmlns:p14="http://schemas.microsoft.com/office/powerpoint/2010/main" val="134637343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104</a:t>
            </a:fld>
            <a:endParaRPr lang="en-US"/>
          </a:p>
        </p:txBody>
      </p:sp>
    </p:spTree>
    <p:extLst>
      <p:ext uri="{BB962C8B-B14F-4D97-AF65-F5344CB8AC3E}">
        <p14:creationId xmlns:p14="http://schemas.microsoft.com/office/powerpoint/2010/main" val="361166706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105</a:t>
            </a:fld>
            <a:endParaRPr lang="en-US"/>
          </a:p>
        </p:txBody>
      </p:sp>
    </p:spTree>
    <p:extLst>
      <p:ext uri="{BB962C8B-B14F-4D97-AF65-F5344CB8AC3E}">
        <p14:creationId xmlns:p14="http://schemas.microsoft.com/office/powerpoint/2010/main" val="3031163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6C4FD4C5-6626-CF4C-A4FA-380C36CAEC6D}" type="slidenum">
              <a:rPr lang="en-US" smtClean="0"/>
              <a:t>106</a:t>
            </a:fld>
            <a:endParaRPr lang="en-US"/>
          </a:p>
        </p:txBody>
      </p:sp>
    </p:spTree>
    <p:extLst>
      <p:ext uri="{BB962C8B-B14F-4D97-AF65-F5344CB8AC3E}">
        <p14:creationId xmlns:p14="http://schemas.microsoft.com/office/powerpoint/2010/main" val="358585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News Gothic MT" charset="0"/>
              </a:rPr>
              <a:t>So, photons exhibit properties of both waves and particles. This property is referred to as the wave–particle duality. </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11</a:t>
            </a:fld>
            <a:endParaRPr lang="en-US"/>
          </a:p>
        </p:txBody>
      </p:sp>
    </p:spTree>
    <p:extLst>
      <p:ext uri="{BB962C8B-B14F-4D97-AF65-F5344CB8AC3E}">
        <p14:creationId xmlns:p14="http://schemas.microsoft.com/office/powerpoint/2010/main" val="26029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heard of the Dual Slit Experiment?</a:t>
            </a:r>
          </a:p>
        </p:txBody>
      </p:sp>
      <p:sp>
        <p:nvSpPr>
          <p:cNvPr id="4" name="Slide Number Placeholder 3"/>
          <p:cNvSpPr>
            <a:spLocks noGrp="1"/>
          </p:cNvSpPr>
          <p:nvPr>
            <p:ph type="sldNum" sz="quarter" idx="5"/>
          </p:nvPr>
        </p:nvSpPr>
        <p:spPr/>
        <p:txBody>
          <a:bodyPr/>
          <a:lstStyle/>
          <a:p>
            <a:fld id="{6C4FD4C5-6626-CF4C-A4FA-380C36CAEC6D}" type="slidenum">
              <a:rPr lang="en-US" smtClean="0"/>
              <a:t>12</a:t>
            </a:fld>
            <a:endParaRPr lang="en-US"/>
          </a:p>
        </p:txBody>
      </p:sp>
    </p:spTree>
    <p:extLst>
      <p:ext uri="{BB962C8B-B14F-4D97-AF65-F5344CB8AC3E}">
        <p14:creationId xmlns:p14="http://schemas.microsoft.com/office/powerpoint/2010/main" val="3952240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famous experiments in physics is the dual slit experiment. It demonstrates that little particles of matter also behave like waves, and suggests that the act of observing a particle has an effect on its behavior.</a:t>
            </a:r>
          </a:p>
        </p:txBody>
      </p:sp>
      <p:sp>
        <p:nvSpPr>
          <p:cNvPr id="4" name="Slide Number Placeholder 3"/>
          <p:cNvSpPr>
            <a:spLocks noGrp="1"/>
          </p:cNvSpPr>
          <p:nvPr>
            <p:ph type="sldNum" sz="quarter" idx="5"/>
          </p:nvPr>
        </p:nvSpPr>
        <p:spPr/>
        <p:txBody>
          <a:bodyPr/>
          <a:lstStyle/>
          <a:p>
            <a:fld id="{6C4FD4C5-6626-CF4C-A4FA-380C36CAEC6D}" type="slidenum">
              <a:rPr lang="en-US" smtClean="0"/>
              <a:t>13</a:t>
            </a:fld>
            <a:endParaRPr lang="en-US"/>
          </a:p>
        </p:txBody>
      </p:sp>
    </p:spTree>
    <p:extLst>
      <p:ext uri="{BB962C8B-B14F-4D97-AF65-F5344CB8AC3E}">
        <p14:creationId xmlns:p14="http://schemas.microsoft.com/office/powerpoint/2010/main" val="1449585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a wall with two slits in it. Imagine throwing tennis balls at the wall. Some will bounce off the wall, but some will travel through the slits. If there's another wall behind the first, the tennis balls that have travelled through the slits will hit it. If you mark all the spots where a ball has hit the second wall, what do you expect to see? That's right. Two strips of marks roughly the same shape as the slits.</a:t>
            </a:r>
          </a:p>
        </p:txBody>
      </p:sp>
      <p:sp>
        <p:nvSpPr>
          <p:cNvPr id="4" name="Slide Number Placeholder 3"/>
          <p:cNvSpPr>
            <a:spLocks noGrp="1"/>
          </p:cNvSpPr>
          <p:nvPr>
            <p:ph type="sldNum" sz="quarter" idx="5"/>
          </p:nvPr>
        </p:nvSpPr>
        <p:spPr/>
        <p:txBody>
          <a:bodyPr/>
          <a:lstStyle/>
          <a:p>
            <a:fld id="{6C4FD4C5-6626-CF4C-A4FA-380C36CAEC6D}" type="slidenum">
              <a:rPr lang="en-US" smtClean="0"/>
              <a:t>14</a:t>
            </a:fld>
            <a:endParaRPr lang="en-US"/>
          </a:p>
        </p:txBody>
      </p:sp>
    </p:spTree>
    <p:extLst>
      <p:ext uri="{BB962C8B-B14F-4D97-AF65-F5344CB8AC3E}">
        <p14:creationId xmlns:p14="http://schemas.microsoft.com/office/powerpoint/2010/main" val="398240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imagine shining a light (of a single color, that is, of a single wavelength) at a wall with two slits (where the distance between the slits is roughly the same as the light's wavelength). In the image, we see the light wave and the wall from the top. The blue lines represent the peaks of the wave. As the wave passes though both slits, it essentially splits into two new waves, each spreading out from one of the slits. These two waves then interfere with each other. At some points, where a peak meets a trough, they will cancel each other out. And at others, where peak meets peak (that's where the blue curves cross in the diagram), they will reinforce each other. Places where the waves reinforce each other give the brightest light. When the light meets a second wall placed behind the first, you will see a stripy pattern, called an </a:t>
            </a:r>
            <a:r>
              <a:rPr lang="en-US" i="1" dirty="0"/>
              <a:t>interference pattern</a:t>
            </a:r>
            <a:r>
              <a:rPr lang="en-US" dirty="0"/>
              <a:t>. The bright stripes come from the waves reinforcing each other.</a:t>
            </a:r>
          </a:p>
        </p:txBody>
      </p:sp>
      <p:sp>
        <p:nvSpPr>
          <p:cNvPr id="4" name="Slide Number Placeholder 3"/>
          <p:cNvSpPr>
            <a:spLocks noGrp="1"/>
          </p:cNvSpPr>
          <p:nvPr>
            <p:ph type="sldNum" sz="quarter" idx="5"/>
          </p:nvPr>
        </p:nvSpPr>
        <p:spPr/>
        <p:txBody>
          <a:bodyPr/>
          <a:lstStyle/>
          <a:p>
            <a:fld id="{6C4FD4C5-6626-CF4C-A4FA-380C36CAEC6D}" type="slidenum">
              <a:rPr lang="en-US" smtClean="0"/>
              <a:t>15</a:t>
            </a:fld>
            <a:endParaRPr lang="en-US"/>
          </a:p>
        </p:txBody>
      </p:sp>
    </p:spTree>
    <p:extLst>
      <p:ext uri="{BB962C8B-B14F-4D97-AF65-F5344CB8AC3E}">
        <p14:creationId xmlns:p14="http://schemas.microsoft.com/office/powerpoint/2010/main" val="310095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get into quantum mechanics. Imagine firing electrons at our wall with the two slits, but block one of those slits off for the moment. You'll find that some of the electrons will pass through the open slit and strike the second wall just as tennis balls would: the spots they arrive at form a strip roughly the same shape as the slit.</a:t>
            </a:r>
          </a:p>
        </p:txBody>
      </p:sp>
      <p:sp>
        <p:nvSpPr>
          <p:cNvPr id="4" name="Slide Number Placeholder 3"/>
          <p:cNvSpPr>
            <a:spLocks noGrp="1"/>
          </p:cNvSpPr>
          <p:nvPr>
            <p:ph type="sldNum" sz="quarter" idx="5"/>
          </p:nvPr>
        </p:nvSpPr>
        <p:spPr/>
        <p:txBody>
          <a:bodyPr/>
          <a:lstStyle/>
          <a:p>
            <a:fld id="{6C4FD4C5-6626-CF4C-A4FA-380C36CAEC6D}" type="slidenum">
              <a:rPr lang="en-US" smtClean="0"/>
              <a:t>16</a:t>
            </a:fld>
            <a:endParaRPr lang="en-US"/>
          </a:p>
        </p:txBody>
      </p:sp>
    </p:spTree>
    <p:extLst>
      <p:ext uri="{BB962C8B-B14F-4D97-AF65-F5344CB8AC3E}">
        <p14:creationId xmlns:p14="http://schemas.microsoft.com/office/powerpoint/2010/main" val="161738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open the second slit. You'd expect two rectangular strips on the second wall, as with the tennis balls, but what you actually see is very different: the spots where electrons hit build up to replicate the interference pattern from a wave.</a:t>
            </a:r>
          </a:p>
        </p:txBody>
      </p:sp>
      <p:sp>
        <p:nvSpPr>
          <p:cNvPr id="4" name="Slide Number Placeholder 3"/>
          <p:cNvSpPr>
            <a:spLocks noGrp="1"/>
          </p:cNvSpPr>
          <p:nvPr>
            <p:ph type="sldNum" sz="quarter" idx="5"/>
          </p:nvPr>
        </p:nvSpPr>
        <p:spPr/>
        <p:txBody>
          <a:bodyPr/>
          <a:lstStyle/>
          <a:p>
            <a:fld id="{6C4FD4C5-6626-CF4C-A4FA-380C36CAEC6D}" type="slidenum">
              <a:rPr lang="en-US" smtClean="0"/>
              <a:t>17</a:t>
            </a:fld>
            <a:endParaRPr lang="en-US"/>
          </a:p>
        </p:txBody>
      </p:sp>
    </p:spTree>
    <p:extLst>
      <p:ext uri="{BB962C8B-B14F-4D97-AF65-F5344CB8AC3E}">
        <p14:creationId xmlns:p14="http://schemas.microsoft.com/office/powerpoint/2010/main" val="1253378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image of a real double slit experiment with electrons. The individual pictures show the pattern you get on the second wall as more and more electrons are fired. The result is a stripy interference pattern.</a:t>
            </a:r>
          </a:p>
        </p:txBody>
      </p:sp>
      <p:sp>
        <p:nvSpPr>
          <p:cNvPr id="4" name="Slide Number Placeholder 3"/>
          <p:cNvSpPr>
            <a:spLocks noGrp="1"/>
          </p:cNvSpPr>
          <p:nvPr>
            <p:ph type="sldNum" sz="quarter" idx="5"/>
          </p:nvPr>
        </p:nvSpPr>
        <p:spPr/>
        <p:txBody>
          <a:bodyPr/>
          <a:lstStyle/>
          <a:p>
            <a:fld id="{6C4FD4C5-6626-CF4C-A4FA-380C36CAEC6D}" type="slidenum">
              <a:rPr lang="en-US" smtClean="0"/>
              <a:t>18</a:t>
            </a:fld>
            <a:endParaRPr lang="en-US"/>
          </a:p>
        </p:txBody>
      </p:sp>
    </p:spTree>
    <p:extLst>
      <p:ext uri="{BB962C8B-B14F-4D97-AF65-F5344CB8AC3E}">
        <p14:creationId xmlns:p14="http://schemas.microsoft.com/office/powerpoint/2010/main" val="3355324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this be? One possibility might be that the electrons somehow interfere with each other, so they don't arrive in the same places they would if they were alone. However, the interference pattern remains even when you fire the electrons one by one, so that they have no chance of interfering. Strangely, each individual electron contributes one dot to an overall pattern that looks like the interference pattern of a wave.</a:t>
            </a:r>
          </a:p>
        </p:txBody>
      </p:sp>
      <p:sp>
        <p:nvSpPr>
          <p:cNvPr id="4" name="Slide Number Placeholder 3"/>
          <p:cNvSpPr>
            <a:spLocks noGrp="1"/>
          </p:cNvSpPr>
          <p:nvPr>
            <p:ph type="sldNum" sz="quarter" idx="5"/>
          </p:nvPr>
        </p:nvSpPr>
        <p:spPr/>
        <p:txBody>
          <a:bodyPr/>
          <a:lstStyle/>
          <a:p>
            <a:fld id="{6C4FD4C5-6626-CF4C-A4FA-380C36CAEC6D}" type="slidenum">
              <a:rPr lang="en-US" smtClean="0"/>
              <a:t>19</a:t>
            </a:fld>
            <a:endParaRPr lang="en-US"/>
          </a:p>
        </p:txBody>
      </p:sp>
    </p:spTree>
    <p:extLst>
      <p:ext uri="{BB962C8B-B14F-4D97-AF65-F5344CB8AC3E}">
        <p14:creationId xmlns:p14="http://schemas.microsoft.com/office/powerpoint/2010/main" val="84498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2</a:t>
            </a:fld>
            <a:endParaRPr lang="en-US"/>
          </a:p>
        </p:txBody>
      </p:sp>
    </p:spTree>
    <p:extLst>
      <p:ext uri="{BB962C8B-B14F-4D97-AF65-F5344CB8AC3E}">
        <p14:creationId xmlns:p14="http://schemas.microsoft.com/office/powerpoint/2010/main" val="108316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it be that each electrons somehow splits, passes through both slits at once, interferes with itself, and then recombines to meet the second screen as a single particle? To find out, you might place a detector by the slits, to see which slit an electron passes through. But if you do that, then the pattern on the detector screen turns into the particle pattern of two strips The interference pattern disappears. Somehow, the very act of looking ensures that the electrons travel like well-behaved little tennis balls. It's as if they knew they were being looked at, and decided to behave properly.</a:t>
            </a:r>
          </a:p>
        </p:txBody>
      </p:sp>
      <p:sp>
        <p:nvSpPr>
          <p:cNvPr id="4" name="Slide Number Placeholder 3"/>
          <p:cNvSpPr>
            <a:spLocks noGrp="1"/>
          </p:cNvSpPr>
          <p:nvPr>
            <p:ph type="sldNum" sz="quarter" idx="5"/>
          </p:nvPr>
        </p:nvSpPr>
        <p:spPr/>
        <p:txBody>
          <a:bodyPr/>
          <a:lstStyle/>
          <a:p>
            <a:fld id="{6C4FD4C5-6626-CF4C-A4FA-380C36CAEC6D}" type="slidenum">
              <a:rPr lang="en-US" smtClean="0"/>
              <a:t>20</a:t>
            </a:fld>
            <a:endParaRPr lang="en-US"/>
          </a:p>
        </p:txBody>
      </p:sp>
    </p:spTree>
    <p:extLst>
      <p:ext uri="{BB962C8B-B14F-4D97-AF65-F5344CB8AC3E}">
        <p14:creationId xmlns:p14="http://schemas.microsoft.com/office/powerpoint/2010/main" val="1475858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latin typeface="Tahoma" charset="0"/>
              </a:rPr>
              <a:t>To this day the greatest minds of physics continue to investigate the ultimate physical &amp; quantum properties of light. While they research, we are able to observe, measure and utilize light, (and other forms of electromagnetic radiation) for a variety of applications, including treatment of the skin.</a:t>
            </a:r>
          </a:p>
        </p:txBody>
      </p:sp>
      <p:sp>
        <p:nvSpPr>
          <p:cNvPr id="4" name="Slide Number Placeholder 3"/>
          <p:cNvSpPr>
            <a:spLocks noGrp="1"/>
          </p:cNvSpPr>
          <p:nvPr>
            <p:ph type="sldNum" sz="quarter" idx="5"/>
          </p:nvPr>
        </p:nvSpPr>
        <p:spPr/>
        <p:txBody>
          <a:bodyPr/>
          <a:lstStyle/>
          <a:p>
            <a:fld id="{6C4FD4C5-6626-CF4C-A4FA-380C36CAEC6D}" type="slidenum">
              <a:rPr lang="en-US" smtClean="0"/>
              <a:t>21</a:t>
            </a:fld>
            <a:endParaRPr lang="en-US"/>
          </a:p>
        </p:txBody>
      </p:sp>
    </p:spTree>
    <p:extLst>
      <p:ext uri="{BB962C8B-B14F-4D97-AF65-F5344CB8AC3E}">
        <p14:creationId xmlns:p14="http://schemas.microsoft.com/office/powerpoint/2010/main" val="380961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on to something that’s much more comprehensible: LASER physics. Why is LASER capitalized</a:t>
            </a:r>
          </a:p>
        </p:txBody>
      </p:sp>
      <p:sp>
        <p:nvSpPr>
          <p:cNvPr id="4" name="Slide Number Placeholder 3"/>
          <p:cNvSpPr>
            <a:spLocks noGrp="1"/>
          </p:cNvSpPr>
          <p:nvPr>
            <p:ph type="sldNum" sz="quarter" idx="5"/>
          </p:nvPr>
        </p:nvSpPr>
        <p:spPr/>
        <p:txBody>
          <a:bodyPr/>
          <a:lstStyle/>
          <a:p>
            <a:fld id="{6C4FD4C5-6626-CF4C-A4FA-380C36CAEC6D}" type="slidenum">
              <a:rPr lang="en-US" smtClean="0"/>
              <a:t>22</a:t>
            </a:fld>
            <a:endParaRPr lang="en-US"/>
          </a:p>
        </p:txBody>
      </p:sp>
    </p:spTree>
    <p:extLst>
      <p:ext uri="{BB962C8B-B14F-4D97-AF65-F5344CB8AC3E}">
        <p14:creationId xmlns:p14="http://schemas.microsoft.com/office/powerpoint/2010/main" val="115371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LASER is an acronym</a:t>
            </a:r>
          </a:p>
        </p:txBody>
      </p:sp>
      <p:sp>
        <p:nvSpPr>
          <p:cNvPr id="4" name="Slide Number Placeholder 3"/>
          <p:cNvSpPr>
            <a:spLocks noGrp="1"/>
          </p:cNvSpPr>
          <p:nvPr>
            <p:ph type="sldNum" sz="quarter" idx="5"/>
          </p:nvPr>
        </p:nvSpPr>
        <p:spPr/>
        <p:txBody>
          <a:bodyPr/>
          <a:lstStyle/>
          <a:p>
            <a:fld id="{6C4FD4C5-6626-CF4C-A4FA-380C36CAEC6D}" type="slidenum">
              <a:rPr lang="en-US" smtClean="0"/>
              <a:t>23</a:t>
            </a:fld>
            <a:endParaRPr lang="en-US"/>
          </a:p>
        </p:txBody>
      </p:sp>
    </p:spTree>
    <p:extLst>
      <p:ext uri="{BB962C8B-B14F-4D97-AF65-F5344CB8AC3E}">
        <p14:creationId xmlns:p14="http://schemas.microsoft.com/office/powerpoint/2010/main" val="242420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B871492F-C545-A44C-881A-626C7CA55586}" type="slidenum">
              <a:rPr kumimoji="0" lang="en-GB" sz="1200" b="0">
                <a:solidFill>
                  <a:schemeClr val="tx1"/>
                </a:solidFill>
                <a:ea typeface="MS PGothic" charset="0"/>
                <a:cs typeface="Arial Unicode MS" charset="0"/>
              </a:rPr>
              <a:pPr/>
              <a:t>24</a:t>
            </a:fld>
            <a:endParaRPr kumimoji="0" lang="en-GB" sz="1200" b="0">
              <a:solidFill>
                <a:schemeClr val="tx1"/>
              </a:solidFill>
              <a:ea typeface="MS PGothic" charset="0"/>
              <a:cs typeface="Arial Unicode MS" charset="0"/>
            </a:endParaRPr>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a:xfrm>
            <a:off x="897770" y="4659374"/>
            <a:ext cx="5029094" cy="411448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28760" indent="-228760" algn="l"/>
            <a:r>
              <a:rPr lang="en-US" dirty="0">
                <a:latin typeface="Times New Roman" charset="0"/>
              </a:rPr>
              <a:t>LASER light is monochromatic, meaning one color, or wavelength. It is coherent, which may mean that all the photons emit </a:t>
            </a:r>
            <a:r>
              <a:rPr lang="en-US" dirty="0" err="1">
                <a:latin typeface="Times New Roman" charset="0"/>
              </a:rPr>
              <a:t>wavefronts</a:t>
            </a:r>
            <a:r>
              <a:rPr lang="en-US" dirty="0">
                <a:latin typeface="Times New Roman" charset="0"/>
              </a:rPr>
              <a:t> in unison. The light is Collimated, meaning all of the photons and their </a:t>
            </a:r>
            <a:r>
              <a:rPr lang="en-US" dirty="0" err="1">
                <a:latin typeface="Times New Roman" charset="0"/>
              </a:rPr>
              <a:t>wavefronts</a:t>
            </a:r>
            <a:r>
              <a:rPr lang="en-US" dirty="0">
                <a:latin typeface="Times New Roman" charset="0"/>
              </a:rPr>
              <a:t> are moving in the same direction, and do not diverge.</a:t>
            </a:r>
          </a:p>
        </p:txBody>
      </p:sp>
      <p:pic>
        <p:nvPicPr>
          <p:cNvPr id="487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579" y="733935"/>
            <a:ext cx="4873375" cy="36712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dirty="0">
                <a:solidFill>
                  <a:srgbClr val="000000"/>
                </a:solidFill>
                <a:latin typeface="Tahoma" charset="0"/>
                <a:cs typeface="Tahoma" charset="0"/>
              </a:rPr>
              <a:t>There are 3 basic elements necessary to compose a laser system. First a </a:t>
            </a:r>
            <a:r>
              <a:rPr kumimoji="0" lang="en-US" sz="1200" b="0" i="1" dirty="0">
                <a:solidFill>
                  <a:srgbClr val="000000"/>
                </a:solidFill>
                <a:latin typeface="Tahoma" charset="0"/>
                <a:cs typeface="Tahoma" charset="0"/>
              </a:rPr>
              <a:t>Lasing medium</a:t>
            </a:r>
            <a:r>
              <a:rPr kumimoji="0" lang="en-US" sz="1200" b="0" dirty="0">
                <a:solidFill>
                  <a:srgbClr val="000000"/>
                </a:solidFill>
                <a:latin typeface="Tahoma" charset="0"/>
                <a:cs typeface="Tahoma" charset="0"/>
              </a:rPr>
              <a:t>, which may be a gas, crystal, liquid, or semiconductor. Second is a </a:t>
            </a:r>
            <a:r>
              <a:rPr kumimoji="0" lang="en-US" sz="1200" b="0" i="1" dirty="0">
                <a:solidFill>
                  <a:srgbClr val="000000"/>
                </a:solidFill>
                <a:latin typeface="Tahoma" charset="0"/>
                <a:cs typeface="Tahoma" charset="0"/>
              </a:rPr>
              <a:t>Source of Excitation</a:t>
            </a:r>
            <a:r>
              <a:rPr kumimoji="0" lang="en-US" sz="1200" b="0" dirty="0">
                <a:solidFill>
                  <a:srgbClr val="000000"/>
                </a:solidFill>
                <a:latin typeface="Tahoma" charset="0"/>
                <a:cs typeface="Tahoma" charset="0"/>
              </a:rPr>
              <a:t> for the lasing medium, for example, a flash lamp, radio frequency, high voltage discharge, diodes, and in some cases another laser. And then, </a:t>
            </a:r>
            <a:r>
              <a:rPr kumimoji="0" lang="en-US" sz="1200" b="0" i="1" dirty="0">
                <a:solidFill>
                  <a:srgbClr val="000000"/>
                </a:solidFill>
                <a:latin typeface="Tahoma" charset="0"/>
                <a:cs typeface="Tahoma" charset="0"/>
              </a:rPr>
              <a:t>Mirrors</a:t>
            </a:r>
            <a:r>
              <a:rPr kumimoji="0" lang="en-US" sz="1200" b="0" dirty="0">
                <a:solidFill>
                  <a:srgbClr val="000000"/>
                </a:solidFill>
                <a:latin typeface="Tahoma" charset="0"/>
                <a:cs typeface="Tahoma" charset="0"/>
              </a:rPr>
              <a:t> are needed to reflect the excited photons back into the lasing medium, within a resonant chamber that facilitates an amplification of wave front release. </a:t>
            </a:r>
            <a:r>
              <a:rPr lang="en-US" sz="1200" kern="1200" dirty="0">
                <a:solidFill>
                  <a:schemeClr val="tx1"/>
                </a:solidFill>
                <a:effectLst/>
                <a:latin typeface="+mn-lt"/>
                <a:ea typeface="+mn-ea"/>
                <a:cs typeface="+mn-cs"/>
              </a:rPr>
              <a:t>As the lasing medium is excited, molecules are stimulated to a higher energy level. Some of the excited molecules will spontaneously decay to back to the original lower energy, releasing a photon, and if the photon is emitted in the right direction, it will hit one of the mirrors at the ends of the resonant chamber and be reflected back into the excited lasing medium.</a:t>
            </a:r>
          </a:p>
        </p:txBody>
      </p:sp>
      <p:sp>
        <p:nvSpPr>
          <p:cNvPr id="4" name="Slide Number Placeholder 3"/>
          <p:cNvSpPr>
            <a:spLocks noGrp="1"/>
          </p:cNvSpPr>
          <p:nvPr>
            <p:ph type="sldNum" sz="quarter" idx="5"/>
          </p:nvPr>
        </p:nvSpPr>
        <p:spPr/>
        <p:txBody>
          <a:bodyPr/>
          <a:lstStyle/>
          <a:p>
            <a:fld id="{6C4FD4C5-6626-CF4C-A4FA-380C36CAEC6D}" type="slidenum">
              <a:rPr lang="en-US" smtClean="0"/>
              <a:t>25</a:t>
            </a:fld>
            <a:endParaRPr lang="en-US"/>
          </a:p>
        </p:txBody>
      </p:sp>
    </p:spTree>
    <p:extLst>
      <p:ext uri="{BB962C8B-B14F-4D97-AF65-F5344CB8AC3E}">
        <p14:creationId xmlns:p14="http://schemas.microsoft.com/office/powerpoint/2010/main" val="1940305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dirty="0">
                <a:solidFill>
                  <a:srgbClr val="000000"/>
                </a:solidFill>
                <a:latin typeface="Tahoma" charset="0"/>
                <a:cs typeface="Tahoma" charset="0"/>
              </a:rPr>
              <a:t>This excited photon can "stimulate" another excited molecule to decay releasing another photon which travels in the same direction, which in turn is reflected back into the resonant cavity, stimulating emission of even more photons. If most of the molecules in the lasing medium are in the excited state, a "</a:t>
            </a:r>
            <a:r>
              <a:rPr kumimoji="0" lang="en-US" sz="1200" b="0" i="1" dirty="0">
                <a:solidFill>
                  <a:srgbClr val="000000"/>
                </a:solidFill>
                <a:latin typeface="Tahoma" charset="0"/>
                <a:cs typeface="Tahoma" charset="0"/>
              </a:rPr>
              <a:t>population inversion</a:t>
            </a:r>
            <a:r>
              <a:rPr kumimoji="0" lang="en-US" sz="1200" b="0" dirty="0">
                <a:solidFill>
                  <a:srgbClr val="000000"/>
                </a:solidFill>
                <a:latin typeface="Tahoma" charset="0"/>
                <a:cs typeface="Tahoma" charset="0"/>
              </a:rPr>
              <a:t>” occurs  amplifying the light energy until it is released out one end of the resonant cavity</a:t>
            </a:r>
            <a:r>
              <a:rPr kumimoji="0" lang="en-US" sz="1200" b="0" i="1" dirty="0">
                <a:solidFill>
                  <a:srgbClr val="000000"/>
                </a:solidFill>
                <a:latin typeface="Tahoma" charset="0"/>
                <a:cs typeface="Tahoma" charset="0"/>
              </a:rPr>
              <a:t>.</a:t>
            </a:r>
            <a:r>
              <a:rPr kumimoji="0" lang="en-US" sz="1200" b="0" dirty="0">
                <a:solidFill>
                  <a:srgbClr val="000000"/>
                </a:solidFill>
                <a:latin typeface="Tahoma" charset="0"/>
                <a:cs typeface="Tahoma" charset="0"/>
              </a:rPr>
              <a:t> </a:t>
            </a:r>
          </a:p>
        </p:txBody>
      </p:sp>
      <p:sp>
        <p:nvSpPr>
          <p:cNvPr id="4" name="Slide Number Placeholder 3"/>
          <p:cNvSpPr>
            <a:spLocks noGrp="1"/>
          </p:cNvSpPr>
          <p:nvPr>
            <p:ph type="sldNum" sz="quarter" idx="5"/>
          </p:nvPr>
        </p:nvSpPr>
        <p:spPr/>
        <p:txBody>
          <a:bodyPr/>
          <a:lstStyle/>
          <a:p>
            <a:fld id="{6C4FD4C5-6626-CF4C-A4FA-380C36CAEC6D}" type="slidenum">
              <a:rPr lang="en-US" smtClean="0"/>
              <a:t>26</a:t>
            </a:fld>
            <a:endParaRPr lang="en-US"/>
          </a:p>
        </p:txBody>
      </p:sp>
    </p:spTree>
    <p:extLst>
      <p:ext uri="{BB962C8B-B14F-4D97-AF65-F5344CB8AC3E}">
        <p14:creationId xmlns:p14="http://schemas.microsoft.com/office/powerpoint/2010/main" val="287742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Gas, CO2, Erbium – Dye, Green &amp; Yellow Dye packs – Solid State, Ruby, Alexandrite, YAG – Semiconductor, 810 Diode – Chemical, involve fluoride, oxygen, iodine, none aesthetic</a:t>
            </a:r>
          </a:p>
        </p:txBody>
      </p:sp>
      <p:sp>
        <p:nvSpPr>
          <p:cNvPr id="4" name="Slide Number Placeholder 3"/>
          <p:cNvSpPr>
            <a:spLocks noGrp="1"/>
          </p:cNvSpPr>
          <p:nvPr>
            <p:ph type="sldNum" sz="quarter" idx="5"/>
          </p:nvPr>
        </p:nvSpPr>
        <p:spPr/>
        <p:txBody>
          <a:bodyPr/>
          <a:lstStyle/>
          <a:p>
            <a:fld id="{6C4FD4C5-6626-CF4C-A4FA-380C36CAEC6D}" type="slidenum">
              <a:rPr lang="en-US" smtClean="0"/>
              <a:t>27</a:t>
            </a:fld>
            <a:endParaRPr lang="en-US"/>
          </a:p>
        </p:txBody>
      </p:sp>
    </p:spTree>
    <p:extLst>
      <p:ext uri="{BB962C8B-B14F-4D97-AF65-F5344CB8AC3E}">
        <p14:creationId xmlns:p14="http://schemas.microsoft.com/office/powerpoint/2010/main" val="637406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ahoma" charset="0"/>
              </a:rPr>
              <a:t>There are a number of different lasing media that typically define a laser. Most lasers are referred to by their specific lasing media.</a:t>
            </a:r>
          </a:p>
        </p:txBody>
      </p:sp>
      <p:sp>
        <p:nvSpPr>
          <p:cNvPr id="4" name="Slide Number Placeholder 3"/>
          <p:cNvSpPr>
            <a:spLocks noGrp="1"/>
          </p:cNvSpPr>
          <p:nvPr>
            <p:ph type="sldNum" sz="quarter" idx="5"/>
          </p:nvPr>
        </p:nvSpPr>
        <p:spPr/>
        <p:txBody>
          <a:bodyPr/>
          <a:lstStyle/>
          <a:p>
            <a:fld id="{6C4FD4C5-6626-CF4C-A4FA-380C36CAEC6D}" type="slidenum">
              <a:rPr lang="en-US" smtClean="0"/>
              <a:t>28</a:t>
            </a:fld>
            <a:endParaRPr lang="en-US"/>
          </a:p>
        </p:txBody>
      </p:sp>
    </p:spTree>
    <p:extLst>
      <p:ext uri="{BB962C8B-B14F-4D97-AF65-F5344CB8AC3E}">
        <p14:creationId xmlns:p14="http://schemas.microsoft.com/office/powerpoint/2010/main" val="1958192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23E5B58D-6811-734E-A4A0-AD2203802F91}" type="slidenum">
              <a:rPr kumimoji="0" lang="en-GB" sz="1200" b="0">
                <a:solidFill>
                  <a:schemeClr val="tx1"/>
                </a:solidFill>
                <a:ea typeface="MS PGothic" charset="0"/>
                <a:cs typeface="Arial Unicode MS" charset="0"/>
              </a:rPr>
              <a:pPr/>
              <a:t>29</a:t>
            </a:fld>
            <a:endParaRPr kumimoji="0" lang="en-GB" sz="1200" b="0">
              <a:solidFill>
                <a:schemeClr val="tx1"/>
              </a:solidFill>
              <a:ea typeface="MS PGothic" charset="0"/>
              <a:cs typeface="Arial Unicode MS" charset="0"/>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These are some of the wavelengths common to aesthetic LASERS. Nd YAG stands for Neodymium doped Yttrium Aluminum Garnet, or a synthetic garnet crystal doped with Neodymium ions. It is a solid state LASER, Erbium and CO2 are gasses, diode is a semiconductor, Dyes are pigments.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ahoma" charset="0"/>
              </a:rPr>
              <a:t>An understanding of the physics of light, and more specifically how light interacts with tissue will help us understand how we can use light to positively effect the skin imperfections common to aesthetic practice.</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3</a:t>
            </a:fld>
            <a:endParaRPr lang="en-US"/>
          </a:p>
        </p:txBody>
      </p:sp>
    </p:spTree>
    <p:extLst>
      <p:ext uri="{BB962C8B-B14F-4D97-AF65-F5344CB8AC3E}">
        <p14:creationId xmlns:p14="http://schemas.microsoft.com/office/powerpoint/2010/main" val="3126297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23E5B58D-6811-734E-A4A0-AD2203802F91}" type="slidenum">
              <a:rPr kumimoji="0" lang="en-GB" sz="1200" b="0">
                <a:solidFill>
                  <a:schemeClr val="tx1"/>
                </a:solidFill>
                <a:ea typeface="MS PGothic" charset="0"/>
                <a:cs typeface="Arial Unicode MS" charset="0"/>
              </a:rPr>
              <a:pPr/>
              <a:t>30</a:t>
            </a:fld>
            <a:endParaRPr kumimoji="0" lang="en-GB" sz="1200" b="0">
              <a:solidFill>
                <a:schemeClr val="tx1"/>
              </a:solidFill>
              <a:ea typeface="MS PGothic" charset="0"/>
              <a:cs typeface="Arial Unicode MS" charset="0"/>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For a LASER treatment skin should be clean and dry before the LASER is fired, and the LASER aperture is typically suspended a specific distance from the skin to ensure energy delivery is consistent.</a:t>
            </a:r>
          </a:p>
        </p:txBody>
      </p:sp>
    </p:spTree>
    <p:extLst>
      <p:ext uri="{BB962C8B-B14F-4D97-AF65-F5344CB8AC3E}">
        <p14:creationId xmlns:p14="http://schemas.microsoft.com/office/powerpoint/2010/main" val="2269493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 typeface="Wingdings" pitchFamily="2" charset="2"/>
              <a:buNone/>
            </a:pPr>
            <a:r>
              <a:rPr lang="en-US" altLang="en-US" sz="1200" dirty="0">
                <a:ea typeface="ＭＳ Ｐゴシック" panose="020B0600070205080204" pitchFamily="34" charset="-128"/>
              </a:rPr>
              <a:t>Intense Pulsed Light becomes useable for aesthetic treatment when a powerful pulse of white light is manipulated to mimic laser characteristics. A high powered Xenon flash lamp, (named  for the Xenon gas contained within) is energized, eliminating the need for a lasing medium. This allows us the ability to harness the power of many different colors of light from one source.</a:t>
            </a:r>
          </a:p>
        </p:txBody>
      </p:sp>
      <p:sp>
        <p:nvSpPr>
          <p:cNvPr id="4" name="Slide Number Placeholder 3"/>
          <p:cNvSpPr>
            <a:spLocks noGrp="1"/>
          </p:cNvSpPr>
          <p:nvPr>
            <p:ph type="sldNum" sz="quarter" idx="5"/>
          </p:nvPr>
        </p:nvSpPr>
        <p:spPr/>
        <p:txBody>
          <a:bodyPr/>
          <a:lstStyle/>
          <a:p>
            <a:fld id="{6C4FD4C5-6626-CF4C-A4FA-380C36CAEC6D}" type="slidenum">
              <a:rPr lang="en-US" smtClean="0"/>
              <a:t>31</a:t>
            </a:fld>
            <a:endParaRPr lang="en-US"/>
          </a:p>
        </p:txBody>
      </p:sp>
    </p:spTree>
    <p:extLst>
      <p:ext uri="{BB962C8B-B14F-4D97-AF65-F5344CB8AC3E}">
        <p14:creationId xmlns:p14="http://schemas.microsoft.com/office/powerpoint/2010/main" val="1269107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dirty="0">
                <a:ea typeface="ＭＳ Ｐゴシック" panose="020B0600070205080204" pitchFamily="34" charset="-128"/>
              </a:rPr>
              <a:t>The history of pulsed light technology began in 1994 with the introduction of the </a:t>
            </a:r>
            <a:r>
              <a:rPr lang="ja-JP" altLang="en-US" sz="1200">
                <a:ea typeface="+mn-ea"/>
              </a:rPr>
              <a:t>“</a:t>
            </a:r>
            <a:r>
              <a:rPr lang="en-US" altLang="ja-JP" sz="1200" dirty="0" err="1">
                <a:ea typeface="+mn-ea"/>
              </a:rPr>
              <a:t>Photoderm</a:t>
            </a:r>
            <a:r>
              <a:rPr lang="ja-JP" altLang="en-US" sz="1200">
                <a:ea typeface="+mn-ea"/>
              </a:rPr>
              <a:t>”</a:t>
            </a:r>
            <a:r>
              <a:rPr lang="en-US" altLang="ja-JP" sz="1200" dirty="0">
                <a:ea typeface="+mn-ea"/>
              </a:rPr>
              <a:t>. This basic design has been reproduced and  improved upon by a number of manufacturers, making </a:t>
            </a:r>
            <a:r>
              <a:rPr lang="ja-JP" altLang="en-US" sz="1200">
                <a:ea typeface="+mn-ea"/>
              </a:rPr>
              <a:t>“</a:t>
            </a:r>
            <a:r>
              <a:rPr lang="en-US" altLang="ja-JP" sz="1200" dirty="0">
                <a:ea typeface="+mn-ea"/>
              </a:rPr>
              <a:t>intense</a:t>
            </a:r>
            <a:r>
              <a:rPr lang="ja-JP" altLang="en-US" sz="1200">
                <a:ea typeface="+mn-ea"/>
              </a:rPr>
              <a:t>”</a:t>
            </a:r>
            <a:r>
              <a:rPr lang="en-US" altLang="ja-JP" sz="1200" dirty="0">
                <a:ea typeface="+mn-ea"/>
              </a:rPr>
              <a:t> pulsed light, (or IPL) one of the most popular office based procedures in the plastic surgery, dermatology, and </a:t>
            </a:r>
            <a:r>
              <a:rPr lang="en-US" altLang="ja-JP" sz="1200" dirty="0" err="1">
                <a:ea typeface="+mn-ea"/>
              </a:rPr>
              <a:t>medi</a:t>
            </a:r>
            <a:r>
              <a:rPr lang="en-US" altLang="ja-JP" sz="1200" dirty="0">
                <a:ea typeface="+mn-ea"/>
              </a:rPr>
              <a:t>-spa industries. </a:t>
            </a:r>
            <a:endParaRPr lang="en-US" altLang="en-US" sz="1200"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6C4FD4C5-6626-CF4C-A4FA-380C36CAEC6D}" type="slidenum">
              <a:rPr lang="en-US" smtClean="0"/>
              <a:t>32</a:t>
            </a:fld>
            <a:endParaRPr lang="en-US"/>
          </a:p>
        </p:txBody>
      </p:sp>
    </p:spTree>
    <p:extLst>
      <p:ext uri="{BB962C8B-B14F-4D97-AF65-F5344CB8AC3E}">
        <p14:creationId xmlns:p14="http://schemas.microsoft.com/office/powerpoint/2010/main" val="3996169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1C19C734-AB57-804C-A2A0-8670D7CA8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fld id="{716CF8F8-64D4-3E47-894E-81053D4BC1A8}" type="slidenum">
              <a:rPr kumimoji="0" lang="en-GB" altLang="en-US" sz="1200" b="0">
                <a:solidFill>
                  <a:schemeClr val="tx1"/>
                </a:solidFill>
              </a:rPr>
              <a:pPr/>
              <a:t>33</a:t>
            </a:fld>
            <a:endParaRPr kumimoji="0" lang="en-GB" altLang="en-US" sz="1200" b="0">
              <a:solidFill>
                <a:schemeClr val="tx1"/>
              </a:solidFill>
            </a:endParaRPr>
          </a:p>
        </p:txBody>
      </p:sp>
      <p:sp>
        <p:nvSpPr>
          <p:cNvPr id="168962" name="Rectangle 2">
            <a:extLst>
              <a:ext uri="{FF2B5EF4-FFF2-40B4-BE49-F238E27FC236}">
                <a16:creationId xmlns:a16="http://schemas.microsoft.com/office/drawing/2014/main" id="{005C3607-1D9E-CD47-9CFD-4B57509C6EF9}"/>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3138D243-D0C3-F148-A307-E1DF745C185F}"/>
              </a:ext>
            </a:extLst>
          </p:cNvPr>
          <p:cNvSpPr>
            <a:spLocks noGrp="1" noChangeArrowheads="1"/>
          </p:cNvSpPr>
          <p:nvPr>
            <p:ph type="body" idx="1"/>
          </p:nvPr>
        </p:nvSpPr>
        <p:spPr>
          <a:xfrm>
            <a:off x="896938" y="4656138"/>
            <a:ext cx="5024437"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a:ea typeface="ＭＳ Ｐゴシック" panose="020B0600070205080204" pitchFamily="34" charset="-128"/>
              </a:rPr>
              <a:t>The difference between IPL and lasers. (read slide content).</a:t>
            </a:r>
          </a:p>
          <a:p>
            <a:pPr marL="228600" indent="-228600" eaLnBrk="1" hangingPunct="1">
              <a:buFontTx/>
              <a:buAutoNum type="arabicPeriod"/>
            </a:pPr>
            <a:endParaRPr lang="en-US" altLang="en-US" dirty="0">
              <a:ea typeface="ＭＳ Ｐゴシック" panose="020B0600070205080204" pitchFamily="34" charset="-128"/>
            </a:endParaRPr>
          </a:p>
          <a:p>
            <a:pPr marL="228600" indent="-228600" eaLnBrk="1" hangingPunct="1">
              <a:buFontTx/>
              <a:buAutoNum type="arabicPeriod"/>
            </a:pPr>
            <a:r>
              <a:rPr lang="en-US" altLang="en-US" dirty="0">
                <a:ea typeface="ＭＳ Ｐゴシック" panose="020B0600070205080204" pitchFamily="34" charset="-128"/>
              </a:rPr>
              <a:t>IPL utilizes a broader range of the spectrum of colors or wavelengths. </a:t>
            </a:r>
          </a:p>
          <a:p>
            <a:pPr marL="228600" indent="-228600" eaLnBrk="1" hangingPunct="1">
              <a:buFontTx/>
              <a:buAutoNum type="arabicPeriod"/>
            </a:pPr>
            <a:r>
              <a:rPr lang="en-US" altLang="en-US" dirty="0">
                <a:ea typeface="ＭＳ Ｐゴシック" panose="020B0600070205080204" pitchFamily="34" charset="-128"/>
              </a:rPr>
              <a:t>LASER light is coherent, perhaps meaning that all the light “waves” are in phase (peak together). Or </a:t>
            </a:r>
            <a:r>
              <a:rPr lang="en-US" altLang="en-US" dirty="0" err="1">
                <a:ea typeface="ＭＳ Ｐゴシック" panose="020B0600070205080204" pitchFamily="34" charset="-128"/>
              </a:rPr>
              <a:t>coherennt</a:t>
            </a:r>
            <a:r>
              <a:rPr lang="en-US" altLang="en-US" dirty="0">
                <a:ea typeface="ＭＳ Ｐゴシック" panose="020B0600070205080204" pitchFamily="34" charset="-128"/>
              </a:rPr>
              <a:t>. IPL </a:t>
            </a:r>
            <a:r>
              <a:rPr lang="en-US" altLang="en-US" dirty="0" err="1">
                <a:ea typeface="ＭＳ Ｐゴシック" panose="020B0600070205080204" pitchFamily="34" charset="-128"/>
              </a:rPr>
              <a:t>wavefronts</a:t>
            </a:r>
            <a:r>
              <a:rPr lang="en-US" altLang="en-US" dirty="0">
                <a:ea typeface="ＭＳ Ｐゴシック" panose="020B0600070205080204" pitchFamily="34" charset="-128"/>
              </a:rPr>
              <a:t> are not coherent.</a:t>
            </a:r>
          </a:p>
          <a:p>
            <a:pPr marL="228600" indent="-228600" eaLnBrk="1" hangingPunct="1">
              <a:buFontTx/>
              <a:buAutoNum type="arabicPeriod"/>
            </a:pPr>
            <a:r>
              <a:rPr lang="en-US" altLang="en-US" dirty="0">
                <a:ea typeface="ＭＳ Ｐゴシック" panose="020B0600070205080204" pitchFamily="34" charset="-128"/>
              </a:rPr>
              <a:t>LASER photons flow parallel to each other, meaning that along a distance there is minimal loss of energy, they can be delivered through an optic fiber and can be focused. IPL light, like ordinary lamp, is divergent, the longer the distance the light travels, the more it spreads out, and the less energy it delivers.</a:t>
            </a:r>
          </a:p>
        </p:txBody>
      </p:sp>
      <p:pic>
        <p:nvPicPr>
          <p:cNvPr id="168964" name="Picture 4">
            <a:extLst>
              <a:ext uri="{FF2B5EF4-FFF2-40B4-BE49-F238E27FC236}">
                <a16:creationId xmlns:a16="http://schemas.microsoft.com/office/drawing/2014/main" id="{2E869717-543E-494C-B994-5D7AB29AE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733425"/>
            <a:ext cx="4868863" cy="3668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97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The physics of pulsed light are made similar to those of LASER light because of the  manipulation of this intense flash of white light by three means:</a:t>
            </a:r>
          </a:p>
        </p:txBody>
      </p:sp>
      <p:sp>
        <p:nvSpPr>
          <p:cNvPr id="4" name="Slide Number Placeholder 3"/>
          <p:cNvSpPr>
            <a:spLocks noGrp="1"/>
          </p:cNvSpPr>
          <p:nvPr>
            <p:ph type="sldNum" sz="quarter" idx="5"/>
          </p:nvPr>
        </p:nvSpPr>
        <p:spPr/>
        <p:txBody>
          <a:bodyPr/>
          <a:lstStyle/>
          <a:p>
            <a:fld id="{6C4FD4C5-6626-CF4C-A4FA-380C36CAEC6D}" type="slidenum">
              <a:rPr lang="en-US" smtClean="0"/>
              <a:t>34</a:t>
            </a:fld>
            <a:endParaRPr lang="en-US"/>
          </a:p>
        </p:txBody>
      </p:sp>
    </p:spTree>
    <p:extLst>
      <p:ext uri="{BB962C8B-B14F-4D97-AF65-F5344CB8AC3E}">
        <p14:creationId xmlns:p14="http://schemas.microsoft.com/office/powerpoint/2010/main" val="1583477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First: A directional mirror gets the flash flash of white light from the Xenon flash lamp traveling in a one direction, (mimicking coherence)</a:t>
            </a:r>
          </a:p>
        </p:txBody>
      </p:sp>
      <p:sp>
        <p:nvSpPr>
          <p:cNvPr id="4" name="Slide Number Placeholder 3"/>
          <p:cNvSpPr>
            <a:spLocks noGrp="1"/>
          </p:cNvSpPr>
          <p:nvPr>
            <p:ph type="sldNum" sz="quarter" idx="5"/>
          </p:nvPr>
        </p:nvSpPr>
        <p:spPr/>
        <p:txBody>
          <a:bodyPr/>
          <a:lstStyle/>
          <a:p>
            <a:fld id="{6C4FD4C5-6626-CF4C-A4FA-380C36CAEC6D}" type="slidenum">
              <a:rPr lang="en-US" smtClean="0"/>
              <a:t>35</a:t>
            </a:fld>
            <a:endParaRPr lang="en-US"/>
          </a:p>
        </p:txBody>
      </p:sp>
    </p:spTree>
    <p:extLst>
      <p:ext uri="{BB962C8B-B14F-4D97-AF65-F5344CB8AC3E}">
        <p14:creationId xmlns:p14="http://schemas.microsoft.com/office/powerpoint/2010/main" val="3766380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mn-ea"/>
                <a:cs typeface="+mn-cs"/>
              </a:rPr>
              <a:t>Second: The white light passes through a colored filter in order to capture, and remove specific wavelengths contained in the flash of white light, (mimicking monochromaticity)</a:t>
            </a:r>
          </a:p>
        </p:txBody>
      </p:sp>
      <p:sp>
        <p:nvSpPr>
          <p:cNvPr id="4" name="Slide Number Placeholder 3"/>
          <p:cNvSpPr>
            <a:spLocks noGrp="1"/>
          </p:cNvSpPr>
          <p:nvPr>
            <p:ph type="sldNum" sz="quarter" idx="5"/>
          </p:nvPr>
        </p:nvSpPr>
        <p:spPr/>
        <p:txBody>
          <a:bodyPr/>
          <a:lstStyle/>
          <a:p>
            <a:fld id="{6C4FD4C5-6626-CF4C-A4FA-380C36CAEC6D}" type="slidenum">
              <a:rPr lang="en-US" smtClean="0"/>
              <a:t>36</a:t>
            </a:fld>
            <a:endParaRPr lang="en-US"/>
          </a:p>
        </p:txBody>
      </p:sp>
    </p:spTree>
    <p:extLst>
      <p:ext uri="{BB962C8B-B14F-4D97-AF65-F5344CB8AC3E}">
        <p14:creationId xmlns:p14="http://schemas.microsoft.com/office/powerpoint/2010/main" val="2941455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buFont typeface="Wingdings" pitchFamily="2" charset="2"/>
              <a:buNone/>
            </a:pPr>
            <a:r>
              <a:rPr lang="en-US" altLang="en-US" dirty="0">
                <a:ea typeface="ＭＳ Ｐゴシック" panose="020B0600070205080204" pitchFamily="34" charset="-128"/>
              </a:rPr>
              <a:t>Third: We capture this light in motion via a clear quartz or sapphire Light Guide that directs the light onto tissue (mimicking collimation)</a:t>
            </a:r>
          </a:p>
        </p:txBody>
      </p:sp>
      <p:sp>
        <p:nvSpPr>
          <p:cNvPr id="4" name="Slide Number Placeholder 3"/>
          <p:cNvSpPr>
            <a:spLocks noGrp="1"/>
          </p:cNvSpPr>
          <p:nvPr>
            <p:ph type="sldNum" sz="quarter" idx="5"/>
          </p:nvPr>
        </p:nvSpPr>
        <p:spPr/>
        <p:txBody>
          <a:bodyPr/>
          <a:lstStyle/>
          <a:p>
            <a:fld id="{6C4FD4C5-6626-CF4C-A4FA-380C36CAEC6D}" type="slidenum">
              <a:rPr lang="en-US" smtClean="0"/>
              <a:t>37</a:t>
            </a:fld>
            <a:endParaRPr lang="en-US"/>
          </a:p>
        </p:txBody>
      </p:sp>
    </p:spTree>
    <p:extLst>
      <p:ext uri="{BB962C8B-B14F-4D97-AF65-F5344CB8AC3E}">
        <p14:creationId xmlns:p14="http://schemas.microsoft.com/office/powerpoint/2010/main" val="3215064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Skin is cleansed and a thin layer of ultrasound gel is applied in order to better facilitate light penetration without undue heat transfer at the surface.</a:t>
            </a:r>
          </a:p>
        </p:txBody>
      </p:sp>
      <p:sp>
        <p:nvSpPr>
          <p:cNvPr id="4" name="Slide Number Placeholder 3"/>
          <p:cNvSpPr>
            <a:spLocks noGrp="1"/>
          </p:cNvSpPr>
          <p:nvPr>
            <p:ph type="sldNum" sz="quarter" idx="5"/>
          </p:nvPr>
        </p:nvSpPr>
        <p:spPr/>
        <p:txBody>
          <a:bodyPr/>
          <a:lstStyle/>
          <a:p>
            <a:fld id="{6C4FD4C5-6626-CF4C-A4FA-380C36CAEC6D}" type="slidenum">
              <a:rPr lang="en-US" smtClean="0"/>
              <a:t>38</a:t>
            </a:fld>
            <a:endParaRPr lang="en-US"/>
          </a:p>
        </p:txBody>
      </p:sp>
    </p:spTree>
    <p:extLst>
      <p:ext uri="{BB962C8B-B14F-4D97-AF65-F5344CB8AC3E}">
        <p14:creationId xmlns:p14="http://schemas.microsoft.com/office/powerpoint/2010/main" val="1997076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IPL machines typically have multiple hand pieces or multiple filters that are changed for various treatments. The Light Guide is applied to the gel coated skin and pulsed.</a:t>
            </a:r>
          </a:p>
        </p:txBody>
      </p:sp>
      <p:sp>
        <p:nvSpPr>
          <p:cNvPr id="4" name="Slide Number Placeholder 3"/>
          <p:cNvSpPr>
            <a:spLocks noGrp="1"/>
          </p:cNvSpPr>
          <p:nvPr>
            <p:ph type="sldNum" sz="quarter" idx="5"/>
          </p:nvPr>
        </p:nvSpPr>
        <p:spPr/>
        <p:txBody>
          <a:bodyPr/>
          <a:lstStyle/>
          <a:p>
            <a:fld id="{6C4FD4C5-6626-CF4C-A4FA-380C36CAEC6D}" type="slidenum">
              <a:rPr lang="en-US" smtClean="0"/>
              <a:t>39</a:t>
            </a:fld>
            <a:endParaRPr lang="en-US"/>
          </a:p>
        </p:txBody>
      </p:sp>
    </p:spTree>
    <p:extLst>
      <p:ext uri="{BB962C8B-B14F-4D97-AF65-F5344CB8AC3E}">
        <p14:creationId xmlns:p14="http://schemas.microsoft.com/office/powerpoint/2010/main" val="19669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dirty="0"/>
              <a:t>What is Light? You think we would know by now… But in fact we do not. </a:t>
            </a:r>
            <a:r>
              <a:rPr lang="en-US" sz="1200" dirty="0">
                <a:latin typeface="Tahoma" charset="0"/>
              </a:rPr>
              <a:t>Light has been observed as a certain form of electromagnetic radiation, typically visible to the human eye. There are characteristics of light that indicate that it is made up of particles, and characteristics that indicate that light emanates as a wave, or a stream of relatively connected particles or some other as yet unidentified substance or “quanta”.</a:t>
            </a:r>
          </a:p>
        </p:txBody>
      </p:sp>
      <p:sp>
        <p:nvSpPr>
          <p:cNvPr id="4" name="Slide Number Placeholder 3"/>
          <p:cNvSpPr>
            <a:spLocks noGrp="1"/>
          </p:cNvSpPr>
          <p:nvPr>
            <p:ph type="sldNum" sz="quarter" idx="5"/>
          </p:nvPr>
        </p:nvSpPr>
        <p:spPr/>
        <p:txBody>
          <a:bodyPr/>
          <a:lstStyle/>
          <a:p>
            <a:fld id="{6C4FD4C5-6626-CF4C-A4FA-380C36CAEC6D}" type="slidenum">
              <a:rPr lang="en-US" smtClean="0"/>
              <a:t>4</a:t>
            </a:fld>
            <a:endParaRPr lang="en-US"/>
          </a:p>
        </p:txBody>
      </p:sp>
    </p:spTree>
    <p:extLst>
      <p:ext uri="{BB962C8B-B14F-4D97-AF65-F5344CB8AC3E}">
        <p14:creationId xmlns:p14="http://schemas.microsoft.com/office/powerpoint/2010/main" val="2687643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IPL machines typically have multiple hand pieces or multiple filters that are changed for various treatments. The Light Guide is applied to the gel coated skin and pulsed.</a:t>
            </a:r>
          </a:p>
        </p:txBody>
      </p:sp>
      <p:sp>
        <p:nvSpPr>
          <p:cNvPr id="4" name="Slide Number Placeholder 3"/>
          <p:cNvSpPr>
            <a:spLocks noGrp="1"/>
          </p:cNvSpPr>
          <p:nvPr>
            <p:ph type="sldNum" sz="quarter" idx="5"/>
          </p:nvPr>
        </p:nvSpPr>
        <p:spPr/>
        <p:txBody>
          <a:bodyPr/>
          <a:lstStyle/>
          <a:p>
            <a:fld id="{6C4FD4C5-6626-CF4C-A4FA-380C36CAEC6D}" type="slidenum">
              <a:rPr lang="en-US" smtClean="0"/>
              <a:t>40</a:t>
            </a:fld>
            <a:endParaRPr lang="en-US"/>
          </a:p>
        </p:txBody>
      </p:sp>
    </p:spTree>
    <p:extLst>
      <p:ext uri="{BB962C8B-B14F-4D97-AF65-F5344CB8AC3E}">
        <p14:creationId xmlns:p14="http://schemas.microsoft.com/office/powerpoint/2010/main" val="3008094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anyone here who is not familiar with basic skin physiology?</a:t>
            </a:r>
          </a:p>
        </p:txBody>
      </p:sp>
      <p:sp>
        <p:nvSpPr>
          <p:cNvPr id="4" name="Slide Number Placeholder 3"/>
          <p:cNvSpPr>
            <a:spLocks noGrp="1"/>
          </p:cNvSpPr>
          <p:nvPr>
            <p:ph type="sldNum" sz="quarter" idx="5"/>
          </p:nvPr>
        </p:nvSpPr>
        <p:spPr/>
        <p:txBody>
          <a:bodyPr/>
          <a:lstStyle/>
          <a:p>
            <a:fld id="{6C4FD4C5-6626-CF4C-A4FA-380C36CAEC6D}" type="slidenum">
              <a:rPr lang="en-US" smtClean="0"/>
              <a:t>41</a:t>
            </a:fld>
            <a:endParaRPr lang="en-US"/>
          </a:p>
        </p:txBody>
      </p:sp>
    </p:spTree>
    <p:extLst>
      <p:ext uri="{BB962C8B-B14F-4D97-AF65-F5344CB8AC3E}">
        <p14:creationId xmlns:p14="http://schemas.microsoft.com/office/powerpoint/2010/main" val="2774045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epidermis is an amazingly efficient barrier with corneocytes and lipids forming a wet/dry barrier that keeps all the bad stuff out.</a:t>
            </a:r>
          </a:p>
        </p:txBody>
      </p:sp>
      <p:sp>
        <p:nvSpPr>
          <p:cNvPr id="4" name="Slide Number Placeholder 3"/>
          <p:cNvSpPr>
            <a:spLocks noGrp="1"/>
          </p:cNvSpPr>
          <p:nvPr>
            <p:ph type="sldNum" sz="quarter" idx="5"/>
          </p:nvPr>
        </p:nvSpPr>
        <p:spPr/>
        <p:txBody>
          <a:bodyPr/>
          <a:lstStyle/>
          <a:p>
            <a:fld id="{6C4FD4C5-6626-CF4C-A4FA-380C36CAEC6D}" type="slidenum">
              <a:rPr lang="en-US" smtClean="0"/>
              <a:t>42</a:t>
            </a:fld>
            <a:endParaRPr lang="en-US"/>
          </a:p>
        </p:txBody>
      </p:sp>
    </p:spTree>
    <p:extLst>
      <p:ext uri="{BB962C8B-B14F-4D97-AF65-F5344CB8AC3E}">
        <p14:creationId xmlns:p14="http://schemas.microsoft.com/office/powerpoint/2010/main" val="23747105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43</a:t>
            </a:fld>
            <a:endParaRPr lang="en-US"/>
          </a:p>
        </p:txBody>
      </p:sp>
    </p:spTree>
    <p:extLst>
      <p:ext uri="{BB962C8B-B14F-4D97-AF65-F5344CB8AC3E}">
        <p14:creationId xmlns:p14="http://schemas.microsoft.com/office/powerpoint/2010/main" val="1076949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44</a:t>
            </a:fld>
            <a:endParaRPr lang="en-US"/>
          </a:p>
        </p:txBody>
      </p:sp>
    </p:spTree>
    <p:extLst>
      <p:ext uri="{BB962C8B-B14F-4D97-AF65-F5344CB8AC3E}">
        <p14:creationId xmlns:p14="http://schemas.microsoft.com/office/powerpoint/2010/main" val="3594611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45</a:t>
            </a:fld>
            <a:endParaRPr lang="en-US"/>
          </a:p>
        </p:txBody>
      </p:sp>
    </p:spTree>
    <p:extLst>
      <p:ext uri="{BB962C8B-B14F-4D97-AF65-F5344CB8AC3E}">
        <p14:creationId xmlns:p14="http://schemas.microsoft.com/office/powerpoint/2010/main" val="3332510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46</a:t>
            </a:fld>
            <a:endParaRPr lang="en-US"/>
          </a:p>
        </p:txBody>
      </p:sp>
    </p:spTree>
    <p:extLst>
      <p:ext uri="{BB962C8B-B14F-4D97-AF65-F5344CB8AC3E}">
        <p14:creationId xmlns:p14="http://schemas.microsoft.com/office/powerpoint/2010/main" val="210151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47</a:t>
            </a:fld>
            <a:endParaRPr lang="en-US"/>
          </a:p>
        </p:txBody>
      </p:sp>
    </p:spTree>
    <p:extLst>
      <p:ext uri="{BB962C8B-B14F-4D97-AF65-F5344CB8AC3E}">
        <p14:creationId xmlns:p14="http://schemas.microsoft.com/office/powerpoint/2010/main" val="3366182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48</a:t>
            </a:fld>
            <a:endParaRPr lang="en-US"/>
          </a:p>
        </p:txBody>
      </p:sp>
    </p:spTree>
    <p:extLst>
      <p:ext uri="{BB962C8B-B14F-4D97-AF65-F5344CB8AC3E}">
        <p14:creationId xmlns:p14="http://schemas.microsoft.com/office/powerpoint/2010/main" val="2190943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49</a:t>
            </a:fld>
            <a:endParaRPr lang="en-US"/>
          </a:p>
        </p:txBody>
      </p:sp>
    </p:spTree>
    <p:extLst>
      <p:ext uri="{BB962C8B-B14F-4D97-AF65-F5344CB8AC3E}">
        <p14:creationId xmlns:p14="http://schemas.microsoft.com/office/powerpoint/2010/main" val="26826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latin typeface="Tahoma" charset="0"/>
                <a:cs typeface="Tahoma" charset="0"/>
              </a:rPr>
              <a:t>Visible light is defined as emanating in wavelength in the range of 400 to 700 nanometers. With the colors closer to the ultraviolet having shorter wavelengths and the colors closer to the  infrared having longer wavelengths.</a:t>
            </a:r>
          </a:p>
        </p:txBody>
      </p:sp>
      <p:sp>
        <p:nvSpPr>
          <p:cNvPr id="4" name="Slide Number Placeholder 3"/>
          <p:cNvSpPr>
            <a:spLocks noGrp="1"/>
          </p:cNvSpPr>
          <p:nvPr>
            <p:ph type="sldNum" sz="quarter" idx="5"/>
          </p:nvPr>
        </p:nvSpPr>
        <p:spPr/>
        <p:txBody>
          <a:bodyPr/>
          <a:lstStyle/>
          <a:p>
            <a:fld id="{6C4FD4C5-6626-CF4C-A4FA-380C36CAEC6D}" type="slidenum">
              <a:rPr lang="en-US" smtClean="0"/>
              <a:t>5</a:t>
            </a:fld>
            <a:endParaRPr lang="en-US"/>
          </a:p>
        </p:txBody>
      </p:sp>
    </p:spTree>
    <p:extLst>
      <p:ext uri="{BB962C8B-B14F-4D97-AF65-F5344CB8AC3E}">
        <p14:creationId xmlns:p14="http://schemas.microsoft.com/office/powerpoint/2010/main" val="911496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skin type questionnaire. We can provide a copy.</a:t>
            </a:r>
          </a:p>
        </p:txBody>
      </p:sp>
      <p:sp>
        <p:nvSpPr>
          <p:cNvPr id="4" name="Slide Number Placeholder 3"/>
          <p:cNvSpPr>
            <a:spLocks noGrp="1"/>
          </p:cNvSpPr>
          <p:nvPr>
            <p:ph type="sldNum" sz="quarter" idx="5"/>
          </p:nvPr>
        </p:nvSpPr>
        <p:spPr/>
        <p:txBody>
          <a:bodyPr/>
          <a:lstStyle/>
          <a:p>
            <a:fld id="{6C4FD4C5-6626-CF4C-A4FA-380C36CAEC6D}" type="slidenum">
              <a:rPr lang="en-US" smtClean="0"/>
              <a:t>50</a:t>
            </a:fld>
            <a:endParaRPr lang="en-US"/>
          </a:p>
        </p:txBody>
      </p:sp>
    </p:spTree>
    <p:extLst>
      <p:ext uri="{BB962C8B-B14F-4D97-AF65-F5344CB8AC3E}">
        <p14:creationId xmlns:p14="http://schemas.microsoft.com/office/powerpoint/2010/main" val="1557773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51</a:t>
            </a:fld>
            <a:endParaRPr lang="en-US"/>
          </a:p>
        </p:txBody>
      </p:sp>
    </p:spTree>
    <p:extLst>
      <p:ext uri="{BB962C8B-B14F-4D97-AF65-F5344CB8AC3E}">
        <p14:creationId xmlns:p14="http://schemas.microsoft.com/office/powerpoint/2010/main" val="1475723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CommonBullets" pitchFamily="34" charset="2"/>
              <a:buNone/>
              <a:defRPr/>
            </a:pPr>
            <a:r>
              <a:rPr lang="en-US" altLang="zh-CN" dirty="0"/>
              <a:t>The LES was developed to calculate healing and scar formation after surgery, but is a valuable aid for laser and IPL treatments as well. your LES type depends on your ethnicity. The lower your LES Skin Type, the better your skin heals after surgery or light based treatment, and the less risk there is of keloid scarring, erythema, discoloration, uneven pigmentation, hyper &amp; hypo-pigmentation. </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52</a:t>
            </a:fld>
            <a:endParaRPr lang="en-US"/>
          </a:p>
        </p:txBody>
      </p:sp>
    </p:spTree>
    <p:extLst>
      <p:ext uri="{BB962C8B-B14F-4D97-AF65-F5344CB8AC3E}">
        <p14:creationId xmlns:p14="http://schemas.microsoft.com/office/powerpoint/2010/main" val="3544270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provide a copy</a:t>
            </a:r>
          </a:p>
        </p:txBody>
      </p:sp>
      <p:sp>
        <p:nvSpPr>
          <p:cNvPr id="4" name="Slide Number Placeholder 3"/>
          <p:cNvSpPr>
            <a:spLocks noGrp="1"/>
          </p:cNvSpPr>
          <p:nvPr>
            <p:ph type="sldNum" sz="quarter" idx="5"/>
          </p:nvPr>
        </p:nvSpPr>
        <p:spPr/>
        <p:txBody>
          <a:bodyPr/>
          <a:lstStyle/>
          <a:p>
            <a:fld id="{6C4FD4C5-6626-CF4C-A4FA-380C36CAEC6D}" type="slidenum">
              <a:rPr lang="en-US" smtClean="0"/>
              <a:t>53</a:t>
            </a:fld>
            <a:endParaRPr lang="en-US"/>
          </a:p>
        </p:txBody>
      </p:sp>
    </p:spTree>
    <p:extLst>
      <p:ext uri="{BB962C8B-B14F-4D97-AF65-F5344CB8AC3E}">
        <p14:creationId xmlns:p14="http://schemas.microsoft.com/office/powerpoint/2010/main" val="17340751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54</a:t>
            </a:fld>
            <a:endParaRPr lang="en-US"/>
          </a:p>
        </p:txBody>
      </p:sp>
    </p:spTree>
    <p:extLst>
      <p:ext uri="{BB962C8B-B14F-4D97-AF65-F5344CB8AC3E}">
        <p14:creationId xmlns:p14="http://schemas.microsoft.com/office/powerpoint/2010/main" val="4621831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solidFill>
                  <a:srgbClr val="000000"/>
                </a:solidFill>
                <a:latin typeface="Tahoma" charset="0"/>
              </a:rPr>
              <a:t>To use light to safely and effectively to treat skin imperfections we must understand how light interacts with tissue and the mechanics underlying the effect light has on both the skin and the targeted imperfections. Understanding a number of factors will helps us develop our treatment technique and determine settings.</a:t>
            </a:r>
          </a:p>
        </p:txBody>
      </p:sp>
      <p:sp>
        <p:nvSpPr>
          <p:cNvPr id="4" name="Slide Number Placeholder 3"/>
          <p:cNvSpPr>
            <a:spLocks noGrp="1"/>
          </p:cNvSpPr>
          <p:nvPr>
            <p:ph type="sldNum" sz="quarter" idx="5"/>
          </p:nvPr>
        </p:nvSpPr>
        <p:spPr/>
        <p:txBody>
          <a:bodyPr/>
          <a:lstStyle/>
          <a:p>
            <a:fld id="{6C4FD4C5-6626-CF4C-A4FA-380C36CAEC6D}" type="slidenum">
              <a:rPr lang="en-US" smtClean="0"/>
              <a:t>55</a:t>
            </a:fld>
            <a:endParaRPr lang="en-US"/>
          </a:p>
        </p:txBody>
      </p:sp>
    </p:spTree>
    <p:extLst>
      <p:ext uri="{BB962C8B-B14F-4D97-AF65-F5344CB8AC3E}">
        <p14:creationId xmlns:p14="http://schemas.microsoft.com/office/powerpoint/2010/main" val="3639482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56</a:t>
            </a:fld>
            <a:endParaRPr lang="en-US"/>
          </a:p>
        </p:txBody>
      </p:sp>
    </p:spTree>
    <p:extLst>
      <p:ext uri="{BB962C8B-B14F-4D97-AF65-F5344CB8AC3E}">
        <p14:creationId xmlns:p14="http://schemas.microsoft.com/office/powerpoint/2010/main" val="725996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57</a:t>
            </a:fld>
            <a:endParaRPr lang="en-US"/>
          </a:p>
        </p:txBody>
      </p:sp>
    </p:spTree>
    <p:extLst>
      <p:ext uri="{BB962C8B-B14F-4D97-AF65-F5344CB8AC3E}">
        <p14:creationId xmlns:p14="http://schemas.microsoft.com/office/powerpoint/2010/main" val="11878954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58</a:t>
            </a:fld>
            <a:endParaRPr lang="en-US"/>
          </a:p>
        </p:txBody>
      </p:sp>
    </p:spTree>
    <p:extLst>
      <p:ext uri="{BB962C8B-B14F-4D97-AF65-F5344CB8AC3E}">
        <p14:creationId xmlns:p14="http://schemas.microsoft.com/office/powerpoint/2010/main" val="3333831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59</a:t>
            </a:fld>
            <a:endParaRPr lang="en-US"/>
          </a:p>
        </p:txBody>
      </p:sp>
    </p:spTree>
    <p:extLst>
      <p:ext uri="{BB962C8B-B14F-4D97-AF65-F5344CB8AC3E}">
        <p14:creationId xmlns:p14="http://schemas.microsoft.com/office/powerpoint/2010/main" val="201354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latin typeface="Tahoma" charset="0"/>
                <a:cs typeface="Tahoma" charset="0"/>
              </a:rPr>
              <a:t>The Speed of Light in a vacuum is about 186,000 miles per second or about 700 million miles per hour. </a:t>
            </a:r>
          </a:p>
        </p:txBody>
      </p:sp>
      <p:sp>
        <p:nvSpPr>
          <p:cNvPr id="4" name="Slide Number Placeholder 3"/>
          <p:cNvSpPr>
            <a:spLocks noGrp="1"/>
          </p:cNvSpPr>
          <p:nvPr>
            <p:ph type="sldNum" sz="quarter" idx="5"/>
          </p:nvPr>
        </p:nvSpPr>
        <p:spPr/>
        <p:txBody>
          <a:bodyPr/>
          <a:lstStyle/>
          <a:p>
            <a:fld id="{6C4FD4C5-6626-CF4C-A4FA-380C36CAEC6D}" type="slidenum">
              <a:rPr lang="en-US" smtClean="0"/>
              <a:t>6</a:t>
            </a:fld>
            <a:endParaRPr lang="en-US"/>
          </a:p>
        </p:txBody>
      </p:sp>
    </p:spTree>
    <p:extLst>
      <p:ext uri="{BB962C8B-B14F-4D97-AF65-F5344CB8AC3E}">
        <p14:creationId xmlns:p14="http://schemas.microsoft.com/office/powerpoint/2010/main" val="19081647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solidFill>
                  <a:srgbClr val="000000"/>
                </a:solidFill>
                <a:latin typeface="Tahoma" charset="0"/>
              </a:rPr>
              <a:t>All forms of electromagnetic radiation flow to the point of least resistance. So just as water flows downhill, light naturally seeks to fill the darkness. Light passing through tissue will generally tend to confer an energy transfer when it encounters darker tissue. Hence, the general rule of thumb that darker skin types require more conservative treatment than lighter skin types, and darker targets can be treated more rapidly, and with less energy than lighter targets.</a:t>
            </a:r>
          </a:p>
        </p:txBody>
      </p:sp>
      <p:sp>
        <p:nvSpPr>
          <p:cNvPr id="4" name="Slide Number Placeholder 3"/>
          <p:cNvSpPr>
            <a:spLocks noGrp="1"/>
          </p:cNvSpPr>
          <p:nvPr>
            <p:ph type="sldNum" sz="quarter" idx="5"/>
          </p:nvPr>
        </p:nvSpPr>
        <p:spPr/>
        <p:txBody>
          <a:bodyPr/>
          <a:lstStyle/>
          <a:p>
            <a:fld id="{6C4FD4C5-6626-CF4C-A4FA-380C36CAEC6D}" type="slidenum">
              <a:rPr lang="en-US" smtClean="0"/>
              <a:t>60</a:t>
            </a:fld>
            <a:endParaRPr lang="en-US"/>
          </a:p>
        </p:txBody>
      </p:sp>
    </p:spTree>
    <p:extLst>
      <p:ext uri="{BB962C8B-B14F-4D97-AF65-F5344CB8AC3E}">
        <p14:creationId xmlns:p14="http://schemas.microsoft.com/office/powerpoint/2010/main" val="42845426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charset="0"/>
              <a:buNone/>
            </a:pPr>
            <a:r>
              <a:rPr lang="en-US" sz="1200" dirty="0">
                <a:solidFill>
                  <a:srgbClr val="000000"/>
                </a:solidFill>
                <a:latin typeface="Tahoma" charset="0"/>
              </a:rPr>
              <a:t>A chromophore is a physical property in tissue that possesses absorption characteristics in relation to light. Absorption means that the light delivers energy to tissue. Absorption must take place for there to be any biologic effect, and a given color of light may be strongly absorbed by one type of tissue, and be transmitted or scattered by another. Each type of tissue has its specific absorption characteristics depending on its specific components,  or chromophores.</a:t>
            </a:r>
          </a:p>
        </p:txBody>
      </p:sp>
      <p:sp>
        <p:nvSpPr>
          <p:cNvPr id="4" name="Slide Number Placeholder 3"/>
          <p:cNvSpPr>
            <a:spLocks noGrp="1"/>
          </p:cNvSpPr>
          <p:nvPr>
            <p:ph type="sldNum" sz="quarter" idx="5"/>
          </p:nvPr>
        </p:nvSpPr>
        <p:spPr/>
        <p:txBody>
          <a:bodyPr/>
          <a:lstStyle/>
          <a:p>
            <a:fld id="{6C4FD4C5-6626-CF4C-A4FA-380C36CAEC6D}" type="slidenum">
              <a:rPr lang="en-US" smtClean="0"/>
              <a:t>61</a:t>
            </a:fld>
            <a:endParaRPr lang="en-US"/>
          </a:p>
        </p:txBody>
      </p:sp>
    </p:spTree>
    <p:extLst>
      <p:ext uri="{BB962C8B-B14F-4D97-AF65-F5344CB8AC3E}">
        <p14:creationId xmlns:p14="http://schemas.microsoft.com/office/powerpoint/2010/main" val="36092670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62</a:t>
            </a:fld>
            <a:endParaRPr lang="en-US"/>
          </a:p>
        </p:txBody>
      </p:sp>
    </p:spTree>
    <p:extLst>
      <p:ext uri="{BB962C8B-B14F-4D97-AF65-F5344CB8AC3E}">
        <p14:creationId xmlns:p14="http://schemas.microsoft.com/office/powerpoint/2010/main" val="20945600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63</a:t>
            </a:fld>
            <a:endParaRPr lang="en-US"/>
          </a:p>
        </p:txBody>
      </p:sp>
    </p:spTree>
    <p:extLst>
      <p:ext uri="{BB962C8B-B14F-4D97-AF65-F5344CB8AC3E}">
        <p14:creationId xmlns:p14="http://schemas.microsoft.com/office/powerpoint/2010/main" val="34048442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64</a:t>
            </a:fld>
            <a:endParaRPr lang="en-US"/>
          </a:p>
        </p:txBody>
      </p:sp>
    </p:spTree>
    <p:extLst>
      <p:ext uri="{BB962C8B-B14F-4D97-AF65-F5344CB8AC3E}">
        <p14:creationId xmlns:p14="http://schemas.microsoft.com/office/powerpoint/2010/main" val="24025409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65</a:t>
            </a:fld>
            <a:endParaRPr lang="en-US"/>
          </a:p>
        </p:txBody>
      </p:sp>
    </p:spTree>
    <p:extLst>
      <p:ext uri="{BB962C8B-B14F-4D97-AF65-F5344CB8AC3E}">
        <p14:creationId xmlns:p14="http://schemas.microsoft.com/office/powerpoint/2010/main" val="1897215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66</a:t>
            </a:fld>
            <a:endParaRPr lang="en-US"/>
          </a:p>
        </p:txBody>
      </p:sp>
    </p:spTree>
    <p:extLst>
      <p:ext uri="{BB962C8B-B14F-4D97-AF65-F5344CB8AC3E}">
        <p14:creationId xmlns:p14="http://schemas.microsoft.com/office/powerpoint/2010/main" val="2689823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67</a:t>
            </a:fld>
            <a:endParaRPr lang="en-US"/>
          </a:p>
        </p:txBody>
      </p:sp>
    </p:spTree>
    <p:extLst>
      <p:ext uri="{BB962C8B-B14F-4D97-AF65-F5344CB8AC3E}">
        <p14:creationId xmlns:p14="http://schemas.microsoft.com/office/powerpoint/2010/main" val="12266752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Infrared light is absorbed primarily by water, while visible and ultraviolet light are absorbed mainly by hemoglobin and melanin, respectively. As the wavelength decreases toward the blue-violet, and ultraviolet, </a:t>
            </a:r>
            <a:r>
              <a:rPr lang="en-US" sz="1200" i="1" dirty="0">
                <a:solidFill>
                  <a:srgbClr val="000000"/>
                </a:solidFill>
              </a:rPr>
              <a:t>scatter</a:t>
            </a:r>
            <a:r>
              <a:rPr lang="en-US" sz="1200" dirty="0">
                <a:solidFill>
                  <a:srgbClr val="000000"/>
                </a:solidFill>
              </a:rPr>
              <a:t>, or elements that limit the depth that light may penetrate into tissue, becomes more significant.</a:t>
            </a:r>
          </a:p>
        </p:txBody>
      </p:sp>
      <p:sp>
        <p:nvSpPr>
          <p:cNvPr id="4" name="Slide Number Placeholder 3"/>
          <p:cNvSpPr>
            <a:spLocks noGrp="1"/>
          </p:cNvSpPr>
          <p:nvPr>
            <p:ph type="sldNum" sz="quarter" idx="5"/>
          </p:nvPr>
        </p:nvSpPr>
        <p:spPr/>
        <p:txBody>
          <a:bodyPr/>
          <a:lstStyle/>
          <a:p>
            <a:fld id="{6C4FD4C5-6626-CF4C-A4FA-380C36CAEC6D}" type="slidenum">
              <a:rPr lang="en-US" smtClean="0"/>
              <a:t>68</a:t>
            </a:fld>
            <a:endParaRPr lang="en-US"/>
          </a:p>
        </p:txBody>
      </p:sp>
    </p:spTree>
    <p:extLst>
      <p:ext uri="{BB962C8B-B14F-4D97-AF65-F5344CB8AC3E}">
        <p14:creationId xmlns:p14="http://schemas.microsoft.com/office/powerpoint/2010/main" val="1315254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When light is absorbed, it delivers energy to tissue, and the tissue's reaction depends on the intensity and exposure time of the light. A high energy, short pulse of laser light will usually cause an explosive expansion of tissue, or </a:t>
            </a:r>
            <a:r>
              <a:rPr lang="en-US" sz="1200" i="1" dirty="0">
                <a:solidFill>
                  <a:srgbClr val="000000"/>
                </a:solidFill>
              </a:rPr>
              <a:t>photomechanical</a:t>
            </a:r>
            <a:r>
              <a:rPr lang="en-US" sz="1200" dirty="0">
                <a:solidFill>
                  <a:srgbClr val="000000"/>
                </a:solidFill>
              </a:rPr>
              <a:t> (photoacoustic) reaction. </a:t>
            </a:r>
          </a:p>
        </p:txBody>
      </p:sp>
      <p:sp>
        <p:nvSpPr>
          <p:cNvPr id="4" name="Slide Number Placeholder 3"/>
          <p:cNvSpPr>
            <a:spLocks noGrp="1"/>
          </p:cNvSpPr>
          <p:nvPr>
            <p:ph type="sldNum" sz="quarter" idx="5"/>
          </p:nvPr>
        </p:nvSpPr>
        <p:spPr/>
        <p:txBody>
          <a:bodyPr/>
          <a:lstStyle/>
          <a:p>
            <a:fld id="{6C4FD4C5-6626-CF4C-A4FA-380C36CAEC6D}" type="slidenum">
              <a:rPr lang="en-US" smtClean="0"/>
              <a:t>69</a:t>
            </a:fld>
            <a:endParaRPr lang="en-US"/>
          </a:p>
        </p:txBody>
      </p:sp>
    </p:spTree>
    <p:extLst>
      <p:ext uri="{BB962C8B-B14F-4D97-AF65-F5344CB8AC3E}">
        <p14:creationId xmlns:p14="http://schemas.microsoft.com/office/powerpoint/2010/main" val="398633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charset="0"/>
              <a:buNone/>
              <a:tabLst/>
              <a:defRPr/>
            </a:pPr>
            <a:r>
              <a:rPr lang="en-US" dirty="0">
                <a:latin typeface="Tahoma" charset="0"/>
                <a:cs typeface="Tahoma" charset="0"/>
              </a:rPr>
              <a:t>The speed of light is the “C” in Einstein’s E=mc</a:t>
            </a:r>
            <a:r>
              <a:rPr lang="en-US" baseline="30000" dirty="0">
                <a:latin typeface="Tahoma" charset="0"/>
                <a:cs typeface="Tahoma" charset="0"/>
              </a:rPr>
              <a:t>2 </a:t>
            </a:r>
            <a:r>
              <a:rPr lang="en-US" dirty="0">
                <a:latin typeface="Tahoma" charset="0"/>
                <a:cs typeface="Tahoma" charset="0"/>
              </a:rPr>
              <a:t>and is one of the fundamental constants of the universe. </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7</a:t>
            </a:fld>
            <a:endParaRPr lang="en-US"/>
          </a:p>
        </p:txBody>
      </p:sp>
    </p:spTree>
    <p:extLst>
      <p:ext uri="{BB962C8B-B14F-4D97-AF65-F5344CB8AC3E}">
        <p14:creationId xmlns:p14="http://schemas.microsoft.com/office/powerpoint/2010/main" val="1536894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 lower energy, short pulse will cause a rapid heating, or </a:t>
            </a:r>
            <a:r>
              <a:rPr lang="en-US" sz="1200" i="1" dirty="0">
                <a:solidFill>
                  <a:srgbClr val="000000"/>
                </a:solidFill>
              </a:rPr>
              <a:t>photothermal </a:t>
            </a:r>
            <a:r>
              <a:rPr lang="en-US" sz="1200" dirty="0">
                <a:solidFill>
                  <a:srgbClr val="000000"/>
                </a:solidFill>
              </a:rPr>
              <a:t>effect. Lower energy applied for a longer pulsed can cause a </a:t>
            </a:r>
            <a:r>
              <a:rPr lang="en-US" sz="1200" i="1" dirty="0">
                <a:solidFill>
                  <a:srgbClr val="000000"/>
                </a:solidFill>
              </a:rPr>
              <a:t>photochemical</a:t>
            </a:r>
            <a:r>
              <a:rPr lang="en-US" sz="1200" dirty="0">
                <a:solidFill>
                  <a:srgbClr val="000000"/>
                </a:solidFill>
              </a:rPr>
              <a:t> change, either by a slow transfer of energy as heat or by a specific chemical reaction. A more intense, shorter pulse will cause a rapid heating, or </a:t>
            </a:r>
            <a:r>
              <a:rPr lang="en-US" sz="1200" i="1" dirty="0">
                <a:solidFill>
                  <a:srgbClr val="000000"/>
                </a:solidFill>
              </a:rPr>
              <a:t>photothermal</a:t>
            </a:r>
            <a:r>
              <a:rPr lang="en-US" sz="1200" dirty="0">
                <a:solidFill>
                  <a:srgbClr val="000000"/>
                </a:solidFill>
              </a:rPr>
              <a:t>, effect. Lower intensities applied for longer durations can cause a </a:t>
            </a:r>
            <a:r>
              <a:rPr lang="en-US" sz="1200" i="1" dirty="0">
                <a:solidFill>
                  <a:srgbClr val="000000"/>
                </a:solidFill>
              </a:rPr>
              <a:t>photochemical</a:t>
            </a:r>
            <a:r>
              <a:rPr lang="en-US" sz="1200" dirty="0">
                <a:solidFill>
                  <a:srgbClr val="000000"/>
                </a:solidFill>
              </a:rPr>
              <a:t> change, either by a slow transfer of energy as heat or by a specific chemical reaction. </a:t>
            </a:r>
            <a:r>
              <a:rPr lang="en-US" dirty="0">
                <a:solidFill>
                  <a:srgbClr val="000000"/>
                </a:solidFill>
              </a:rPr>
              <a:t>In actual practice, all of these interactions coexist, although by selecting the proper wavelength, energy level (fluence), and pulse duration, the desired effect can be maximized, while minimizing collateral tissue damage.</a:t>
            </a:r>
          </a:p>
        </p:txBody>
      </p:sp>
      <p:sp>
        <p:nvSpPr>
          <p:cNvPr id="4" name="Slide Number Placeholder 3"/>
          <p:cNvSpPr>
            <a:spLocks noGrp="1"/>
          </p:cNvSpPr>
          <p:nvPr>
            <p:ph type="sldNum" sz="quarter" idx="5"/>
          </p:nvPr>
        </p:nvSpPr>
        <p:spPr/>
        <p:txBody>
          <a:bodyPr/>
          <a:lstStyle/>
          <a:p>
            <a:fld id="{6C4FD4C5-6626-CF4C-A4FA-380C36CAEC6D}" type="slidenum">
              <a:rPr lang="en-US" smtClean="0"/>
              <a:t>70</a:t>
            </a:fld>
            <a:endParaRPr lang="en-US"/>
          </a:p>
        </p:txBody>
      </p:sp>
    </p:spTree>
    <p:extLst>
      <p:ext uri="{BB962C8B-B14F-4D97-AF65-F5344CB8AC3E}">
        <p14:creationId xmlns:p14="http://schemas.microsoft.com/office/powerpoint/2010/main" val="26234514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Helvetica" charset="0"/>
              <a:buNone/>
            </a:pPr>
            <a:r>
              <a:rPr kumimoji="0" lang="en-US" sz="1200" b="0" dirty="0">
                <a:solidFill>
                  <a:schemeClr val="tx1"/>
                </a:solidFill>
                <a:latin typeface="Tahoma" charset="0"/>
              </a:rPr>
              <a:t>Selective</a:t>
            </a:r>
            <a:r>
              <a:rPr kumimoji="0" lang="en-US" sz="1200" b="0" dirty="0">
                <a:solidFill>
                  <a:srgbClr val="003366"/>
                </a:solidFill>
                <a:latin typeface="Tahoma" charset="0"/>
              </a:rPr>
              <a:t> – </a:t>
            </a:r>
            <a:r>
              <a:rPr kumimoji="0" lang="en-US" sz="1200" b="0" dirty="0">
                <a:solidFill>
                  <a:schemeClr val="hlink"/>
                </a:solidFill>
                <a:latin typeface="Tahoma" charset="0"/>
              </a:rPr>
              <a:t>Discriminative,</a:t>
            </a:r>
            <a:r>
              <a:rPr kumimoji="0" lang="en-US" sz="1200" b="0" dirty="0">
                <a:solidFill>
                  <a:srgbClr val="003366"/>
                </a:solidFill>
                <a:latin typeface="Tahoma" charset="0"/>
              </a:rPr>
              <a:t> </a:t>
            </a:r>
            <a:r>
              <a:rPr kumimoji="0" lang="en-US" sz="1200" b="0" dirty="0">
                <a:solidFill>
                  <a:schemeClr val="tx1"/>
                </a:solidFill>
                <a:latin typeface="Tahoma" charset="0"/>
              </a:rPr>
              <a:t>Photo</a:t>
            </a:r>
            <a:r>
              <a:rPr kumimoji="0" lang="en-US" sz="1200" b="0" dirty="0">
                <a:solidFill>
                  <a:srgbClr val="003366"/>
                </a:solidFill>
                <a:latin typeface="Tahoma" charset="0"/>
              </a:rPr>
              <a:t> – </a:t>
            </a:r>
            <a:r>
              <a:rPr kumimoji="0" lang="en-US" sz="1200" b="0" dirty="0">
                <a:solidFill>
                  <a:schemeClr val="hlink"/>
                </a:solidFill>
                <a:latin typeface="Tahoma" charset="0"/>
              </a:rPr>
              <a:t>Light, </a:t>
            </a:r>
            <a:r>
              <a:rPr kumimoji="0" lang="en-US" sz="1200" b="0" dirty="0">
                <a:solidFill>
                  <a:schemeClr val="tx1"/>
                </a:solidFill>
                <a:latin typeface="Tahoma" charset="0"/>
              </a:rPr>
              <a:t>Thermo – </a:t>
            </a:r>
            <a:r>
              <a:rPr kumimoji="0" lang="en-US" sz="1200" b="0" dirty="0">
                <a:solidFill>
                  <a:schemeClr val="hlink"/>
                </a:solidFill>
                <a:latin typeface="Tahoma" charset="0"/>
              </a:rPr>
              <a:t>Heat, </a:t>
            </a:r>
            <a:r>
              <a:rPr kumimoji="0" lang="en-US" sz="1200" b="0" dirty="0">
                <a:solidFill>
                  <a:schemeClr val="tx1"/>
                </a:solidFill>
                <a:latin typeface="Tahoma" charset="0"/>
              </a:rPr>
              <a:t>Lysis - </a:t>
            </a:r>
            <a:r>
              <a:rPr kumimoji="0" lang="en-US" sz="1200" b="0" dirty="0">
                <a:solidFill>
                  <a:schemeClr val="hlink"/>
                </a:solidFill>
                <a:latin typeface="Tahoma" charset="0"/>
              </a:rPr>
              <a:t>Damage</a:t>
            </a:r>
          </a:p>
          <a:p>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71</a:t>
            </a:fld>
            <a:endParaRPr lang="en-US"/>
          </a:p>
        </p:txBody>
      </p:sp>
    </p:spTree>
    <p:extLst>
      <p:ext uri="{BB962C8B-B14F-4D97-AF65-F5344CB8AC3E}">
        <p14:creationId xmlns:p14="http://schemas.microsoft.com/office/powerpoint/2010/main" val="39340750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B4AAECE5-D983-F149-9258-0B6F9FADF94F}" type="slidenum">
              <a:rPr kumimoji="0" lang="en-GB" sz="1200" b="0">
                <a:solidFill>
                  <a:schemeClr val="tx1"/>
                </a:solidFill>
              </a:rPr>
              <a:pPr/>
              <a:t>72</a:t>
            </a:fld>
            <a:endParaRPr kumimoji="0" lang="en-GB" sz="1200" b="0">
              <a:solidFill>
                <a:schemeClr val="tx1"/>
              </a:solidFill>
            </a:endParaRPr>
          </a:p>
        </p:txBody>
      </p:sp>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GB">
              <a:latin typeface="Times New Roman" charset="0"/>
            </a:endParaRPr>
          </a:p>
        </p:txBody>
      </p:sp>
    </p:spTree>
    <p:extLst>
      <p:ext uri="{BB962C8B-B14F-4D97-AF65-F5344CB8AC3E}">
        <p14:creationId xmlns:p14="http://schemas.microsoft.com/office/powerpoint/2010/main" val="37998515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53A0A136-D7B0-AD48-8F55-55E7696E0054}" type="slidenum">
              <a:rPr kumimoji="0" lang="en-GB" sz="1200" b="0">
                <a:solidFill>
                  <a:schemeClr val="tx1"/>
                </a:solidFill>
              </a:rPr>
              <a:pPr/>
              <a:t>73</a:t>
            </a:fld>
            <a:endParaRPr kumimoji="0" lang="en-GB" sz="1200" b="0">
              <a:solidFill>
                <a:schemeClr val="tx1"/>
              </a:solidFill>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62BAAA3E-8E0F-4C4D-B297-DD2F108E62C4}" type="slidenum">
              <a:rPr kumimoji="0" lang="en-GB" sz="1200" b="0">
                <a:solidFill>
                  <a:schemeClr val="tx1"/>
                </a:solidFill>
              </a:rPr>
              <a:pPr/>
              <a:t>74</a:t>
            </a:fld>
            <a:endParaRPr kumimoji="0" lang="en-GB" sz="1200" b="0">
              <a:solidFill>
                <a:schemeClr val="tx1"/>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A4F70CD9-4D56-6A4B-8F80-AE7A18A59422}" type="slidenum">
              <a:rPr kumimoji="0" lang="en-GB" sz="1200" b="0">
                <a:solidFill>
                  <a:schemeClr val="tx1"/>
                </a:solidFill>
              </a:rPr>
              <a:pPr/>
              <a:t>75</a:t>
            </a:fld>
            <a:endParaRPr kumimoji="0" lang="en-GB" sz="1200" b="0">
              <a:solidFill>
                <a:schemeClr val="tx1"/>
              </a:solidFill>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BF34148E-E9CA-5442-9896-904F65FAA3B7}" type="slidenum">
              <a:rPr kumimoji="0" lang="en-GB" sz="1200" b="0">
                <a:solidFill>
                  <a:schemeClr val="tx1"/>
                </a:solidFill>
              </a:rPr>
              <a:pPr/>
              <a:t>76</a:t>
            </a:fld>
            <a:endParaRPr kumimoji="0" lang="en-GB" sz="1200" b="0">
              <a:solidFill>
                <a:schemeClr val="tx1"/>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BF34148E-E9CA-5442-9896-904F65FAA3B7}" type="slidenum">
              <a:rPr kumimoji="0" lang="en-GB" sz="1200" b="0">
                <a:solidFill>
                  <a:schemeClr val="tx1"/>
                </a:solidFill>
              </a:rPr>
              <a:pPr/>
              <a:t>77</a:t>
            </a:fld>
            <a:endParaRPr kumimoji="0" lang="en-GB" sz="1200" b="0">
              <a:solidFill>
                <a:schemeClr val="tx1"/>
              </a:solidFill>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9225600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31672FF0-4313-3E40-B208-4E26E643F375}" type="slidenum">
              <a:rPr kumimoji="0" lang="en-GB" sz="1200" b="0">
                <a:solidFill>
                  <a:schemeClr val="tx1"/>
                </a:solidFill>
              </a:rPr>
              <a:pPr/>
              <a:t>78</a:t>
            </a:fld>
            <a:endParaRPr kumimoji="0" lang="en-GB" sz="1200" b="0">
              <a:solidFill>
                <a:schemeClr val="tx1"/>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rPr>
              <a:t>Again, these are a number of common aesthetic wavelengths, and their relative depth of penetration at the same energy levels.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ct val="50000"/>
              </a:spcBef>
              <a:spcAft>
                <a:spcPct val="0"/>
              </a:spcAft>
              <a:buClrTx/>
              <a:buSzTx/>
              <a:buFontTx/>
              <a:buNone/>
            </a:pPr>
            <a:r>
              <a:rPr kumimoji="0" lang="en-US" sz="1200" dirty="0">
                <a:solidFill>
                  <a:schemeClr val="tx1"/>
                </a:solidFill>
                <a:latin typeface="Arial" charset="0"/>
                <a:cs typeface="Times New Roman" charset="0"/>
              </a:rPr>
              <a:t>Using the same spot size and fluence, longer wavelengths are capable of deeper penetration</a:t>
            </a:r>
          </a:p>
        </p:txBody>
      </p:sp>
      <p:sp>
        <p:nvSpPr>
          <p:cNvPr id="4" name="Slide Number Placeholder 3"/>
          <p:cNvSpPr>
            <a:spLocks noGrp="1"/>
          </p:cNvSpPr>
          <p:nvPr>
            <p:ph type="sldNum" sz="quarter" idx="5"/>
          </p:nvPr>
        </p:nvSpPr>
        <p:spPr/>
        <p:txBody>
          <a:bodyPr/>
          <a:lstStyle/>
          <a:p>
            <a:fld id="{6C4FD4C5-6626-CF4C-A4FA-380C36CAEC6D}" type="slidenum">
              <a:rPr lang="en-US" smtClean="0"/>
              <a:t>79</a:t>
            </a:fld>
            <a:endParaRPr lang="en-US"/>
          </a:p>
        </p:txBody>
      </p:sp>
    </p:spTree>
    <p:extLst>
      <p:ext uri="{BB962C8B-B14F-4D97-AF65-F5344CB8AC3E}">
        <p14:creationId xmlns:p14="http://schemas.microsoft.com/office/powerpoint/2010/main" val="3144704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News Gothic MT" charset="0"/>
              </a:rPr>
              <a:t>Visible light is emitted and absorbed in tiny "packets" called photons.</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8</a:t>
            </a:fld>
            <a:endParaRPr lang="en-US"/>
          </a:p>
        </p:txBody>
      </p:sp>
    </p:spTree>
    <p:extLst>
      <p:ext uri="{BB962C8B-B14F-4D97-AF65-F5344CB8AC3E}">
        <p14:creationId xmlns:p14="http://schemas.microsoft.com/office/powerpoint/2010/main" val="28676881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801EC33B-6240-CD4D-AF81-766EE0786AFA}" type="slidenum">
              <a:rPr kumimoji="0" lang="en-GB" sz="1200" b="0">
                <a:solidFill>
                  <a:schemeClr val="tx1"/>
                </a:solidFill>
              </a:rPr>
              <a:pPr/>
              <a:t>80</a:t>
            </a:fld>
            <a:endParaRPr kumimoji="0" lang="en-GB" sz="1200" b="0">
              <a:solidFill>
                <a:schemeClr val="tx1"/>
              </a:solidFill>
            </a:endParaRPr>
          </a:p>
        </p:txBody>
      </p:sp>
      <p:sp>
        <p:nvSpPr>
          <p:cNvPr id="102402" name="Rectangle 2"/>
          <p:cNvSpPr>
            <a:spLocks noGrp="1" noRot="1" noChangeAspect="1" noChangeArrowheads="1" noTextEdit="1"/>
          </p:cNvSpPr>
          <p:nvPr>
            <p:ph type="sldImg"/>
          </p:nvPr>
        </p:nvSpPr>
        <p:spPr>
          <a:xfrm>
            <a:off x="1158875" y="679450"/>
            <a:ext cx="4541838" cy="3406775"/>
          </a:xfrm>
          <a:ln/>
        </p:spPr>
      </p:sp>
      <p:sp>
        <p:nvSpPr>
          <p:cNvPr id="102403" name="Rectangle 3"/>
          <p:cNvSpPr>
            <a:spLocks noGrp="1" noChangeArrowheads="1"/>
          </p:cNvSpPr>
          <p:nvPr>
            <p:ph type="body" idx="1"/>
          </p:nvPr>
        </p:nvSpPr>
        <p:spPr>
          <a:xfrm>
            <a:off x="913660" y="4313058"/>
            <a:ext cx="5030683" cy="41621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dirty="0">
                <a:solidFill>
                  <a:schemeClr val="tx1"/>
                </a:solidFill>
                <a:cs typeface="Times New Roman" charset="0"/>
              </a:rPr>
              <a:t>Using the same color and fluence, larger spot sizes allow deeper LASER light penetration, (and with IPL a only a somewhat broader light penetration).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charset="0"/>
                <a:ea typeface="ＭＳ Ｐゴシック" charset="0"/>
                <a:cs typeface="ＭＳ Ｐゴシック" charset="0"/>
              </a:defRPr>
            </a:lvl1pPr>
            <a:lvl2pPr marL="743470" indent="-285950">
              <a:defRPr kumimoji="1" sz="3000" b="1">
                <a:solidFill>
                  <a:srgbClr val="FFFFFF"/>
                </a:solidFill>
                <a:latin typeface="Times New Roman" charset="0"/>
                <a:ea typeface="ＭＳ Ｐゴシック" charset="0"/>
              </a:defRPr>
            </a:lvl2pPr>
            <a:lvl3pPr marL="1143800" indent="-228760">
              <a:defRPr kumimoji="1" sz="3000" b="1">
                <a:solidFill>
                  <a:srgbClr val="FFFFFF"/>
                </a:solidFill>
                <a:latin typeface="Times New Roman" charset="0"/>
                <a:ea typeface="ＭＳ Ｐゴシック" charset="0"/>
              </a:defRPr>
            </a:lvl3pPr>
            <a:lvl4pPr marL="1601320" indent="-228760">
              <a:defRPr kumimoji="1" sz="3000" b="1">
                <a:solidFill>
                  <a:srgbClr val="FFFFFF"/>
                </a:solidFill>
                <a:latin typeface="Times New Roman" charset="0"/>
                <a:ea typeface="ＭＳ Ｐゴシック" charset="0"/>
              </a:defRPr>
            </a:lvl4pPr>
            <a:lvl5pPr marL="2058840" indent="-228760">
              <a:defRPr kumimoji="1" sz="3000" b="1">
                <a:solidFill>
                  <a:srgbClr val="FFFFFF"/>
                </a:solidFill>
                <a:latin typeface="Times New Roman" charset="0"/>
                <a:ea typeface="ＭＳ Ｐゴシック" charset="0"/>
              </a:defRPr>
            </a:lvl5pPr>
            <a:lvl6pPr marL="251636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388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3140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8920" indent="-22876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fld id="{A2DD0B14-6A32-3A45-AD46-7EEA48D91F7F}" type="slidenum">
              <a:rPr kumimoji="0" lang="en-GB" sz="1200" b="0">
                <a:solidFill>
                  <a:schemeClr val="tx1"/>
                </a:solidFill>
              </a:rPr>
              <a:pPr/>
              <a:t>81</a:t>
            </a:fld>
            <a:endParaRPr kumimoji="0" lang="en-GB" sz="1200" b="0">
              <a:solidFill>
                <a:schemeClr val="tx1"/>
              </a:solidFill>
            </a:endParaRPr>
          </a:p>
        </p:txBody>
      </p:sp>
      <p:sp>
        <p:nvSpPr>
          <p:cNvPr id="105474" name="Rectangle 2"/>
          <p:cNvSpPr>
            <a:spLocks noGrp="1" noRot="1" noChangeAspect="1" noChangeArrowheads="1" noTextEdit="1"/>
          </p:cNvSpPr>
          <p:nvPr>
            <p:ph type="sldImg"/>
          </p:nvPr>
        </p:nvSpPr>
        <p:spPr>
          <a:xfrm>
            <a:off x="1158875" y="679450"/>
            <a:ext cx="4541838" cy="3406775"/>
          </a:xfrm>
          <a:ln/>
        </p:spPr>
      </p:sp>
      <p:sp>
        <p:nvSpPr>
          <p:cNvPr id="105475" name="Rectangle 3"/>
          <p:cNvSpPr>
            <a:spLocks noGrp="1" noChangeArrowheads="1"/>
          </p:cNvSpPr>
          <p:nvPr>
            <p:ph type="body" idx="1"/>
          </p:nvPr>
        </p:nvSpPr>
        <p:spPr>
          <a:xfrm>
            <a:off x="913660" y="4313058"/>
            <a:ext cx="5030683" cy="41621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dirty="0">
                <a:solidFill>
                  <a:schemeClr val="tx1"/>
                </a:solidFill>
                <a:cs typeface="Times New Roman" charset="0"/>
              </a:rPr>
              <a:t>Using the same spot size and color, higher fluence, or more Joules produce deeper light penetration</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82</a:t>
            </a:fld>
            <a:endParaRPr lang="en-US"/>
          </a:p>
        </p:txBody>
      </p:sp>
    </p:spTree>
    <p:extLst>
      <p:ext uri="{BB962C8B-B14F-4D97-AF65-F5344CB8AC3E}">
        <p14:creationId xmlns:p14="http://schemas.microsoft.com/office/powerpoint/2010/main" val="25999435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83</a:t>
            </a:fld>
            <a:endParaRPr lang="en-US"/>
          </a:p>
        </p:txBody>
      </p:sp>
    </p:spTree>
    <p:extLst>
      <p:ext uri="{BB962C8B-B14F-4D97-AF65-F5344CB8AC3E}">
        <p14:creationId xmlns:p14="http://schemas.microsoft.com/office/powerpoint/2010/main" val="39211832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owners manual. Manufacturers will typically have a settings chart or suggested settings typically based upon skin color and skin condition. </a:t>
            </a:r>
          </a:p>
        </p:txBody>
      </p:sp>
      <p:sp>
        <p:nvSpPr>
          <p:cNvPr id="4" name="Slide Number Placeholder 3"/>
          <p:cNvSpPr>
            <a:spLocks noGrp="1"/>
          </p:cNvSpPr>
          <p:nvPr>
            <p:ph type="sldNum" sz="quarter" idx="5"/>
          </p:nvPr>
        </p:nvSpPr>
        <p:spPr/>
        <p:txBody>
          <a:bodyPr/>
          <a:lstStyle/>
          <a:p>
            <a:fld id="{6C4FD4C5-6626-CF4C-A4FA-380C36CAEC6D}" type="slidenum">
              <a:rPr lang="en-US" smtClean="0"/>
              <a:t>84</a:t>
            </a:fld>
            <a:endParaRPr lang="en-US"/>
          </a:p>
        </p:txBody>
      </p:sp>
    </p:spTree>
    <p:extLst>
      <p:ext uri="{BB962C8B-B14F-4D97-AF65-F5344CB8AC3E}">
        <p14:creationId xmlns:p14="http://schemas.microsoft.com/office/powerpoint/2010/main" val="39768174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Settings in the owners manual are generally conservative, and may not be ineffective because manufacturers err on the side of caution. Refer to your owners manual, or the doctors/previous technicians notes to establish some baseline settings.</a:t>
            </a:r>
          </a:p>
        </p:txBody>
      </p:sp>
      <p:sp>
        <p:nvSpPr>
          <p:cNvPr id="4" name="Slide Number Placeholder 3"/>
          <p:cNvSpPr>
            <a:spLocks noGrp="1"/>
          </p:cNvSpPr>
          <p:nvPr>
            <p:ph type="sldNum" sz="quarter" idx="5"/>
          </p:nvPr>
        </p:nvSpPr>
        <p:spPr/>
        <p:txBody>
          <a:bodyPr/>
          <a:lstStyle/>
          <a:p>
            <a:fld id="{6C4FD4C5-6626-CF4C-A4FA-380C36CAEC6D}" type="slidenum">
              <a:rPr lang="en-US" smtClean="0"/>
              <a:t>85</a:t>
            </a:fld>
            <a:endParaRPr lang="en-US"/>
          </a:p>
        </p:txBody>
      </p:sp>
    </p:spTree>
    <p:extLst>
      <p:ext uri="{BB962C8B-B14F-4D97-AF65-F5344CB8AC3E}">
        <p14:creationId xmlns:p14="http://schemas.microsoft.com/office/powerpoint/2010/main" val="40669559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the settings on your particular machine will be a well regulated exercise in trial and error</a:t>
            </a:r>
          </a:p>
        </p:txBody>
      </p:sp>
      <p:sp>
        <p:nvSpPr>
          <p:cNvPr id="4" name="Slide Number Placeholder 3"/>
          <p:cNvSpPr>
            <a:spLocks noGrp="1"/>
          </p:cNvSpPr>
          <p:nvPr>
            <p:ph type="sldNum" sz="quarter" idx="5"/>
          </p:nvPr>
        </p:nvSpPr>
        <p:spPr/>
        <p:txBody>
          <a:bodyPr/>
          <a:lstStyle/>
          <a:p>
            <a:fld id="{6C4FD4C5-6626-CF4C-A4FA-380C36CAEC6D}" type="slidenum">
              <a:rPr lang="en-US" smtClean="0"/>
              <a:t>86</a:t>
            </a:fld>
            <a:endParaRPr lang="en-US"/>
          </a:p>
        </p:txBody>
      </p:sp>
    </p:spTree>
    <p:extLst>
      <p:ext uri="{BB962C8B-B14F-4D97-AF65-F5344CB8AC3E}">
        <p14:creationId xmlns:p14="http://schemas.microsoft.com/office/powerpoint/2010/main" val="8804844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minimize the “error” side of things always perform a test-shot with what you determine to be a low, medium and high starting setting on the patient’s skin in an area not normally visible, but as close to the intended treatment area as possible. Let the patient’s skin recover from 1 to 3 days, depending on Fitzpatrick and any other suspected sensitivities.</a:t>
            </a:r>
          </a:p>
        </p:txBody>
      </p:sp>
      <p:sp>
        <p:nvSpPr>
          <p:cNvPr id="4" name="Slide Number Placeholder 3"/>
          <p:cNvSpPr>
            <a:spLocks noGrp="1"/>
          </p:cNvSpPr>
          <p:nvPr>
            <p:ph type="sldNum" sz="quarter" idx="5"/>
          </p:nvPr>
        </p:nvSpPr>
        <p:spPr/>
        <p:txBody>
          <a:bodyPr/>
          <a:lstStyle/>
          <a:p>
            <a:fld id="{6C4FD4C5-6626-CF4C-A4FA-380C36CAEC6D}" type="slidenum">
              <a:rPr lang="en-US" smtClean="0"/>
              <a:t>87</a:t>
            </a:fld>
            <a:endParaRPr lang="en-US"/>
          </a:p>
        </p:txBody>
      </p:sp>
    </p:spTree>
    <p:extLst>
      <p:ext uri="{BB962C8B-B14F-4D97-AF65-F5344CB8AC3E}">
        <p14:creationId xmlns:p14="http://schemas.microsoft.com/office/powerpoint/2010/main" val="32957095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skin type, LES and skin condition, the user manual will provide you with some baseline settings. Test shots are typically fired at 10% below and 10% above (J/cm2) manufacturers suggested settings</a:t>
            </a:r>
          </a:p>
        </p:txBody>
      </p:sp>
      <p:sp>
        <p:nvSpPr>
          <p:cNvPr id="4" name="Slide Number Placeholder 3"/>
          <p:cNvSpPr>
            <a:spLocks noGrp="1"/>
          </p:cNvSpPr>
          <p:nvPr>
            <p:ph type="sldNum" sz="quarter" idx="5"/>
          </p:nvPr>
        </p:nvSpPr>
        <p:spPr/>
        <p:txBody>
          <a:bodyPr/>
          <a:lstStyle/>
          <a:p>
            <a:fld id="{6C4FD4C5-6626-CF4C-A4FA-380C36CAEC6D}" type="slidenum">
              <a:rPr lang="en-US" smtClean="0"/>
              <a:t>88</a:t>
            </a:fld>
            <a:endParaRPr lang="en-US"/>
          </a:p>
        </p:txBody>
      </p:sp>
    </p:spTree>
    <p:extLst>
      <p:ext uri="{BB962C8B-B14F-4D97-AF65-F5344CB8AC3E}">
        <p14:creationId xmlns:p14="http://schemas.microsoft.com/office/powerpoint/2010/main" val="4870233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manufacturers suggestion for pulse width and wavelength are typically quite reliable</a:t>
            </a:r>
          </a:p>
        </p:txBody>
      </p:sp>
      <p:sp>
        <p:nvSpPr>
          <p:cNvPr id="4" name="Slide Number Placeholder 3"/>
          <p:cNvSpPr>
            <a:spLocks noGrp="1"/>
          </p:cNvSpPr>
          <p:nvPr>
            <p:ph type="sldNum" sz="quarter" idx="5"/>
          </p:nvPr>
        </p:nvSpPr>
        <p:spPr/>
        <p:txBody>
          <a:bodyPr/>
          <a:lstStyle/>
          <a:p>
            <a:fld id="{6C4FD4C5-6626-CF4C-A4FA-380C36CAEC6D}" type="slidenum">
              <a:rPr lang="en-US" smtClean="0"/>
              <a:t>89</a:t>
            </a:fld>
            <a:endParaRPr lang="en-US"/>
          </a:p>
        </p:txBody>
      </p:sp>
    </p:spTree>
    <p:extLst>
      <p:ext uri="{BB962C8B-B14F-4D97-AF65-F5344CB8AC3E}">
        <p14:creationId xmlns:p14="http://schemas.microsoft.com/office/powerpoint/2010/main" val="322304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CommonBullets" charset="0"/>
              <a:buNone/>
            </a:pPr>
            <a:r>
              <a:rPr lang="en-US" sz="1200" b="0" dirty="0">
                <a:solidFill>
                  <a:schemeClr val="tx1"/>
                </a:solidFill>
                <a:latin typeface="News Gothic MT"/>
                <a:cs typeface="News Gothic MT"/>
              </a:rPr>
              <a:t>A photon is an elementary particle, and the force carrier for the electromagnetic force.</a:t>
            </a:r>
            <a:endParaRPr lang="en-US" dirty="0"/>
          </a:p>
        </p:txBody>
      </p:sp>
      <p:sp>
        <p:nvSpPr>
          <p:cNvPr id="4" name="Slide Number Placeholder 3"/>
          <p:cNvSpPr>
            <a:spLocks noGrp="1"/>
          </p:cNvSpPr>
          <p:nvPr>
            <p:ph type="sldNum" sz="quarter" idx="5"/>
          </p:nvPr>
        </p:nvSpPr>
        <p:spPr/>
        <p:txBody>
          <a:bodyPr/>
          <a:lstStyle/>
          <a:p>
            <a:fld id="{6C4FD4C5-6626-CF4C-A4FA-380C36CAEC6D}" type="slidenum">
              <a:rPr lang="en-US" smtClean="0"/>
              <a:t>9</a:t>
            </a:fld>
            <a:endParaRPr lang="en-US"/>
          </a:p>
        </p:txBody>
      </p:sp>
    </p:spTree>
    <p:extLst>
      <p:ext uri="{BB962C8B-B14F-4D97-AF65-F5344CB8AC3E}">
        <p14:creationId xmlns:p14="http://schemas.microsoft.com/office/powerpoint/2010/main" val="1320099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generally recommend never increasing fluence by more than 10% at a time as you try to work your way up to an energy level that produces the desired effect.</a:t>
            </a:r>
          </a:p>
        </p:txBody>
      </p:sp>
      <p:sp>
        <p:nvSpPr>
          <p:cNvPr id="4" name="Slide Number Placeholder 3"/>
          <p:cNvSpPr>
            <a:spLocks noGrp="1"/>
          </p:cNvSpPr>
          <p:nvPr>
            <p:ph type="sldNum" sz="quarter" idx="5"/>
          </p:nvPr>
        </p:nvSpPr>
        <p:spPr/>
        <p:txBody>
          <a:bodyPr/>
          <a:lstStyle/>
          <a:p>
            <a:fld id="{6C4FD4C5-6626-CF4C-A4FA-380C36CAEC6D}" type="slidenum">
              <a:rPr lang="en-US" smtClean="0"/>
              <a:t>90</a:t>
            </a:fld>
            <a:endParaRPr lang="en-US"/>
          </a:p>
        </p:txBody>
      </p:sp>
    </p:spTree>
    <p:extLst>
      <p:ext uri="{BB962C8B-B14F-4D97-AF65-F5344CB8AC3E}">
        <p14:creationId xmlns:p14="http://schemas.microsoft.com/office/powerpoint/2010/main" val="17438383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91</a:t>
            </a:fld>
            <a:endParaRPr lang="en-US"/>
          </a:p>
        </p:txBody>
      </p:sp>
    </p:spTree>
    <p:extLst>
      <p:ext uri="{BB962C8B-B14F-4D97-AF65-F5344CB8AC3E}">
        <p14:creationId xmlns:p14="http://schemas.microsoft.com/office/powerpoint/2010/main" val="15341827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92</a:t>
            </a:fld>
            <a:endParaRPr lang="en-US"/>
          </a:p>
        </p:txBody>
      </p:sp>
    </p:spTree>
    <p:extLst>
      <p:ext uri="{BB962C8B-B14F-4D97-AF65-F5344CB8AC3E}">
        <p14:creationId xmlns:p14="http://schemas.microsoft.com/office/powerpoint/2010/main" val="6092397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93</a:t>
            </a:fld>
            <a:endParaRPr lang="en-US"/>
          </a:p>
        </p:txBody>
      </p:sp>
    </p:spTree>
    <p:extLst>
      <p:ext uri="{BB962C8B-B14F-4D97-AF65-F5344CB8AC3E}">
        <p14:creationId xmlns:p14="http://schemas.microsoft.com/office/powerpoint/2010/main" val="77953972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94</a:t>
            </a:fld>
            <a:endParaRPr lang="en-US"/>
          </a:p>
        </p:txBody>
      </p:sp>
    </p:spTree>
    <p:extLst>
      <p:ext uri="{BB962C8B-B14F-4D97-AF65-F5344CB8AC3E}">
        <p14:creationId xmlns:p14="http://schemas.microsoft.com/office/powerpoint/2010/main" val="24547012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95</a:t>
            </a:fld>
            <a:endParaRPr lang="en-US"/>
          </a:p>
        </p:txBody>
      </p:sp>
    </p:spTree>
    <p:extLst>
      <p:ext uri="{BB962C8B-B14F-4D97-AF65-F5344CB8AC3E}">
        <p14:creationId xmlns:p14="http://schemas.microsoft.com/office/powerpoint/2010/main" val="13856564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96</a:t>
            </a:fld>
            <a:endParaRPr lang="en-US"/>
          </a:p>
        </p:txBody>
      </p:sp>
    </p:spTree>
    <p:extLst>
      <p:ext uri="{BB962C8B-B14F-4D97-AF65-F5344CB8AC3E}">
        <p14:creationId xmlns:p14="http://schemas.microsoft.com/office/powerpoint/2010/main" val="36451523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4FD4C5-6626-CF4C-A4FA-380C36CAEC6D}" type="slidenum">
              <a:rPr lang="en-US" smtClean="0"/>
              <a:t>97</a:t>
            </a:fld>
            <a:endParaRPr lang="en-US"/>
          </a:p>
        </p:txBody>
      </p:sp>
    </p:spTree>
    <p:extLst>
      <p:ext uri="{BB962C8B-B14F-4D97-AF65-F5344CB8AC3E}">
        <p14:creationId xmlns:p14="http://schemas.microsoft.com/office/powerpoint/2010/main" val="8806276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LASER or IPL Hair Removal perifollicular edema should be observed.</a:t>
            </a:r>
          </a:p>
        </p:txBody>
      </p:sp>
      <p:sp>
        <p:nvSpPr>
          <p:cNvPr id="4" name="Slide Number Placeholder 3"/>
          <p:cNvSpPr>
            <a:spLocks noGrp="1"/>
          </p:cNvSpPr>
          <p:nvPr>
            <p:ph type="sldNum" sz="quarter" idx="5"/>
          </p:nvPr>
        </p:nvSpPr>
        <p:spPr/>
        <p:txBody>
          <a:bodyPr/>
          <a:lstStyle/>
          <a:p>
            <a:fld id="{6C4FD4C5-6626-CF4C-A4FA-380C36CAEC6D}" type="slidenum">
              <a:rPr lang="en-US" smtClean="0"/>
              <a:t>98</a:t>
            </a:fld>
            <a:endParaRPr lang="en-US"/>
          </a:p>
        </p:txBody>
      </p:sp>
    </p:spTree>
    <p:extLst>
      <p:ext uri="{BB962C8B-B14F-4D97-AF65-F5344CB8AC3E}">
        <p14:creationId xmlns:p14="http://schemas.microsoft.com/office/powerpoint/2010/main" val="9562637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IPL </a:t>
            </a:r>
            <a:r>
              <a:rPr lang="en-US" dirty="0" err="1"/>
              <a:t>Photofacial</a:t>
            </a:r>
            <a:r>
              <a:rPr lang="en-US" dirty="0"/>
              <a:t> should produce an immediate darkening of pigmented lesions. But surrounding tissue should not be overly inflamed</a:t>
            </a:r>
          </a:p>
        </p:txBody>
      </p:sp>
      <p:sp>
        <p:nvSpPr>
          <p:cNvPr id="4" name="Slide Number Placeholder 3"/>
          <p:cNvSpPr>
            <a:spLocks noGrp="1"/>
          </p:cNvSpPr>
          <p:nvPr>
            <p:ph type="sldNum" sz="quarter" idx="5"/>
          </p:nvPr>
        </p:nvSpPr>
        <p:spPr/>
        <p:txBody>
          <a:bodyPr/>
          <a:lstStyle/>
          <a:p>
            <a:fld id="{6C4FD4C5-6626-CF4C-A4FA-380C36CAEC6D}" type="slidenum">
              <a:rPr lang="en-US" smtClean="0"/>
              <a:t>99</a:t>
            </a:fld>
            <a:endParaRPr lang="en-US"/>
          </a:p>
        </p:txBody>
      </p:sp>
    </p:spTree>
    <p:extLst>
      <p:ext uri="{BB962C8B-B14F-4D97-AF65-F5344CB8AC3E}">
        <p14:creationId xmlns:p14="http://schemas.microsoft.com/office/powerpoint/2010/main" val="17722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9CDC8-852A-1949-B2F7-30D95B2D501C}"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D870-3AA2-8642-8F9C-8A87E4DC934D}"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8A263841-0EBE-1E4F-A78A-B8635F7AD6FD}" type="slidenum">
              <a:rPr lang="en-US"/>
              <a:pPr>
                <a:defRPr/>
              </a:pPr>
              <a:t>‹#›</a:t>
            </a:fld>
            <a:endParaRPr lang="en-US"/>
          </a:p>
        </p:txBody>
      </p:sp>
    </p:spTree>
    <p:extLst>
      <p:ext uri="{BB962C8B-B14F-4D97-AF65-F5344CB8AC3E}">
        <p14:creationId xmlns:p14="http://schemas.microsoft.com/office/powerpoint/2010/main" val="36004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FD67F9AF-0B46-2D40-842B-12321E5CA4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C9DC80B-2401-A64A-8FD4-C7EDE49651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72A68145-C916-4948-B63A-B9D2E12BA0A3}"/>
              </a:ext>
            </a:extLst>
          </p:cNvPr>
          <p:cNvSpPr>
            <a:spLocks noGrp="1" noChangeArrowheads="1"/>
          </p:cNvSpPr>
          <p:nvPr>
            <p:ph type="sldNum" sz="quarter" idx="12"/>
          </p:nvPr>
        </p:nvSpPr>
        <p:spPr>
          <a:ln/>
        </p:spPr>
        <p:txBody>
          <a:bodyPr/>
          <a:lstStyle>
            <a:lvl1pPr>
              <a:defRPr/>
            </a:lvl1pPr>
          </a:lstStyle>
          <a:p>
            <a:fld id="{FCA8750C-874C-0444-8E83-DD8FFE8A7E02}" type="slidenum">
              <a:rPr lang="en-US" altLang="en-US"/>
              <a:pPr/>
              <a:t>‹#›</a:t>
            </a:fld>
            <a:endParaRPr lang="en-US" altLang="en-US"/>
          </a:p>
        </p:txBody>
      </p:sp>
    </p:spTree>
    <p:extLst>
      <p:ext uri="{BB962C8B-B14F-4D97-AF65-F5344CB8AC3E}">
        <p14:creationId xmlns:p14="http://schemas.microsoft.com/office/powerpoint/2010/main" val="414348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7">
            <a:extLst>
              <a:ext uri="{FF2B5EF4-FFF2-40B4-BE49-F238E27FC236}">
                <a16:creationId xmlns:a16="http://schemas.microsoft.com/office/drawing/2014/main" id="{69B847F4-2396-8444-8F08-5C3773ACF3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F603B446-AEFD-EB43-93FF-7F98A2A1CE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E2B5E75-9366-2D4F-A2C5-88E966B10F63}"/>
              </a:ext>
            </a:extLst>
          </p:cNvPr>
          <p:cNvSpPr>
            <a:spLocks noGrp="1" noChangeArrowheads="1"/>
          </p:cNvSpPr>
          <p:nvPr>
            <p:ph type="sldNum" sz="quarter" idx="12"/>
          </p:nvPr>
        </p:nvSpPr>
        <p:spPr>
          <a:ln/>
        </p:spPr>
        <p:txBody>
          <a:bodyPr/>
          <a:lstStyle>
            <a:lvl1pPr>
              <a:defRPr/>
            </a:lvl1pPr>
          </a:lstStyle>
          <a:p>
            <a:fld id="{8F363205-F1C2-7246-BC0D-FDEF5467976E}" type="slidenum">
              <a:rPr lang="en-US" altLang="en-US"/>
              <a:pPr/>
              <a:t>‹#›</a:t>
            </a:fld>
            <a:endParaRPr lang="en-US" altLang="en-US"/>
          </a:p>
        </p:txBody>
      </p:sp>
    </p:spTree>
    <p:extLst>
      <p:ext uri="{BB962C8B-B14F-4D97-AF65-F5344CB8AC3E}">
        <p14:creationId xmlns:p14="http://schemas.microsoft.com/office/powerpoint/2010/main" val="401686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A9CDC8-852A-1949-B2F7-30D95B2D501C}"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BA9CDC8-852A-1949-B2F7-30D95B2D501C}"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BA9CDC8-852A-1949-B2F7-30D95B2D501C}" type="datetimeFigureOut">
              <a:rPr lang="en-US" smtClean="0"/>
              <a:t>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BA9CDC8-852A-1949-B2F7-30D95B2D501C}" type="datetimeFigureOut">
              <a:rPr lang="en-US" smtClean="0"/>
              <a:t>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9CDC8-852A-1949-B2F7-30D95B2D501C}" type="datetimeFigureOut">
              <a:rPr lang="en-US" smtClean="0"/>
              <a:t>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A9CDC8-852A-1949-B2F7-30D95B2D501C}"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6D870-3AA2-8642-8F9C-8A87E4DC93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BA9CDC8-852A-1949-B2F7-30D95B2D501C}" type="datetimeFigureOut">
              <a:rPr lang="en-US" smtClean="0"/>
              <a:t>2/15/21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CF6D870-3AA2-8642-8F9C-8A87E4DC93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7.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8.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550862" y="317783"/>
            <a:ext cx="8042276" cy="1336956"/>
          </a:xfrm>
        </p:spPr>
        <p:txBody>
          <a:bodyPr/>
          <a:lstStyle/>
          <a:p>
            <a:pPr eaLnBrk="1" hangingPunct="1"/>
            <a:r>
              <a:rPr lang="en-US" dirty="0">
                <a:latin typeface="Tahoma" charset="0"/>
              </a:rPr>
              <a:t>Understanding LASER </a:t>
            </a:r>
            <a:br>
              <a:rPr lang="en-US" dirty="0">
                <a:latin typeface="Tahoma" charset="0"/>
              </a:rPr>
            </a:br>
            <a:r>
              <a:rPr lang="en-US" dirty="0">
                <a:latin typeface="Tahoma" charset="0"/>
              </a:rPr>
              <a:t>&amp; IPL Settings</a:t>
            </a:r>
          </a:p>
        </p:txBody>
      </p:sp>
      <p:pic>
        <p:nvPicPr>
          <p:cNvPr id="6" name="Picture 2" descr="Physics: The Science of the Universe and Everything In It |  EnvironmentalScience.org">
            <a:extLst>
              <a:ext uri="{FF2B5EF4-FFF2-40B4-BE49-F238E27FC236}">
                <a16:creationId xmlns:a16="http://schemas.microsoft.com/office/drawing/2014/main" id="{8014C3EC-6718-AC47-A248-FE0DCCC7C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03" y="1656516"/>
            <a:ext cx="2496480" cy="16227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hysics - Measuring the Shape of a Photon">
            <a:extLst>
              <a:ext uri="{FF2B5EF4-FFF2-40B4-BE49-F238E27FC236}">
                <a16:creationId xmlns:a16="http://schemas.microsoft.com/office/drawing/2014/main" id="{3D2BFF0E-AB9C-BC4A-A4D1-E3E1D3C487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835" y="2563640"/>
            <a:ext cx="2930070" cy="19032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729CC9-72B7-CB4B-AEED-2267F51AADBE}"/>
              </a:ext>
            </a:extLst>
          </p:cNvPr>
          <p:cNvPicPr>
            <a:picLocks noChangeAspect="1"/>
          </p:cNvPicPr>
          <p:nvPr/>
        </p:nvPicPr>
        <p:blipFill>
          <a:blip r:embed="rId5"/>
          <a:stretch>
            <a:fillRect/>
          </a:stretch>
        </p:blipFill>
        <p:spPr>
          <a:xfrm>
            <a:off x="5506968" y="4466897"/>
            <a:ext cx="3303327" cy="2141045"/>
          </a:xfrm>
          <a:prstGeom prst="rect">
            <a:avLst/>
          </a:prstGeom>
        </p:spPr>
      </p:pic>
    </p:spTree>
    <p:extLst>
      <p:ext uri="{BB962C8B-B14F-4D97-AF65-F5344CB8AC3E}">
        <p14:creationId xmlns:p14="http://schemas.microsoft.com/office/powerpoint/2010/main" val="114895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pic>
        <p:nvPicPr>
          <p:cNvPr id="4" name="Picture 2" descr="Background Info">
            <a:extLst>
              <a:ext uri="{FF2B5EF4-FFF2-40B4-BE49-F238E27FC236}">
                <a16:creationId xmlns:a16="http://schemas.microsoft.com/office/drawing/2014/main" id="{DB7C5905-25A6-254C-9811-D9EC18BDA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444532"/>
            <a:ext cx="6502400" cy="433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30632"/>
      </p:ext>
    </p:extLst>
  </p:cSld>
  <p:clrMapOvr>
    <a:masterClrMapping/>
  </p:clrMapOvr>
  <p:transition advTm="600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sp>
        <p:nvSpPr>
          <p:cNvPr id="6" name="Rectangle 2">
            <a:extLst>
              <a:ext uri="{FF2B5EF4-FFF2-40B4-BE49-F238E27FC236}">
                <a16:creationId xmlns:a16="http://schemas.microsoft.com/office/drawing/2014/main" id="{ABA89A67-EBFB-484A-8628-411A4D81F8E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pic>
        <p:nvPicPr>
          <p:cNvPr id="49154" name="Picture 2" descr="Image result for laser vascular treatment">
            <a:extLst>
              <a:ext uri="{FF2B5EF4-FFF2-40B4-BE49-F238E27FC236}">
                <a16:creationId xmlns:a16="http://schemas.microsoft.com/office/drawing/2014/main" id="{17A84793-AC63-F94A-A6AB-6B7404030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310" y="2496486"/>
            <a:ext cx="5103380" cy="278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9288"/>
      </p:ext>
    </p:extLst>
  </p:cSld>
  <p:clrMapOvr>
    <a:masterClrMapping/>
  </p:clrMapOvr>
  <p:transition advTm="6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sp>
        <p:nvSpPr>
          <p:cNvPr id="6" name="Rectangle 2">
            <a:extLst>
              <a:ext uri="{FF2B5EF4-FFF2-40B4-BE49-F238E27FC236}">
                <a16:creationId xmlns:a16="http://schemas.microsoft.com/office/drawing/2014/main" id="{ABA89A67-EBFB-484A-8628-411A4D81F8E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pic>
        <p:nvPicPr>
          <p:cNvPr id="48130" name="Picture 2" descr="Image result for fractional CO2 laser resurfacing immediately post dots pattern">
            <a:extLst>
              <a:ext uri="{FF2B5EF4-FFF2-40B4-BE49-F238E27FC236}">
                <a16:creationId xmlns:a16="http://schemas.microsoft.com/office/drawing/2014/main" id="{BC05C974-6F8C-1441-9084-446172535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18" y="2058846"/>
            <a:ext cx="8570563" cy="357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92150"/>
      </p:ext>
    </p:extLst>
  </p:cSld>
  <p:clrMapOvr>
    <a:masterClrMapping/>
  </p:clrMapOvr>
  <p:transition advTm="600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CommonBullets" charset="0"/>
              <a:buNone/>
            </a:pPr>
            <a:r>
              <a:rPr lang="en-US" sz="2800" b="0" dirty="0">
                <a:solidFill>
                  <a:srgbClr val="000000"/>
                </a:solidFill>
                <a:latin typeface="Tahoma" charset="0"/>
                <a:cs typeface="Tahoma" charset="0"/>
              </a:rPr>
              <a:t>After ablative resurfacing, apply an occlusive ointment immediately post, and continually during the 1</a:t>
            </a:r>
            <a:r>
              <a:rPr lang="en-US" sz="2800" b="0" baseline="30000" dirty="0">
                <a:solidFill>
                  <a:srgbClr val="000000"/>
                </a:solidFill>
                <a:latin typeface="Tahoma" charset="0"/>
                <a:cs typeface="Tahoma" charset="0"/>
              </a:rPr>
              <a:t>st</a:t>
            </a:r>
            <a:r>
              <a:rPr lang="en-US" sz="2800" b="0" dirty="0">
                <a:solidFill>
                  <a:srgbClr val="000000"/>
                </a:solidFill>
                <a:latin typeface="Tahoma" charset="0"/>
                <a:cs typeface="Tahoma" charset="0"/>
              </a:rPr>
              <a:t> 24 hours post procedure. Do not wash the treated area.</a:t>
            </a:r>
          </a:p>
          <a:p>
            <a:pPr marL="342900" indent="-342900" algn="l" eaLnBrk="1" hangingPunct="1">
              <a:lnSpc>
                <a:spcPct val="100000"/>
              </a:lnSpc>
              <a:spcAft>
                <a:spcPct val="0"/>
              </a:spcAft>
              <a:buClr>
                <a:schemeClr val="hlink"/>
              </a:buClr>
              <a:buSzPct val="80000"/>
              <a:buFont typeface="CommonBullets" charset="0"/>
              <a:buNone/>
            </a:pPr>
            <a:endParaRPr lang="en-US" sz="28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CommonBullets" charset="0"/>
              <a:buNone/>
            </a:pPr>
            <a:r>
              <a:rPr lang="en-US" sz="2800" b="0" dirty="0">
                <a:solidFill>
                  <a:srgbClr val="000000"/>
                </a:solidFill>
                <a:latin typeface="Tahoma" charset="0"/>
                <a:cs typeface="Tahoma" charset="0"/>
              </a:rPr>
              <a:t>Apply cool compresses immediately and as desired after procedure. Some patients report a “hot” feeling that lasts from a few hours to a few days.</a:t>
            </a:r>
          </a:p>
          <a:p>
            <a:pPr marL="342900" indent="-342900" algn="l" eaLnBrk="1" hangingPunct="1">
              <a:lnSpc>
                <a:spcPct val="100000"/>
              </a:lnSpc>
              <a:spcAft>
                <a:spcPct val="0"/>
              </a:spcAft>
              <a:buClr>
                <a:schemeClr val="hlink"/>
              </a:buClr>
              <a:buSzPct val="80000"/>
              <a:buFont typeface="CommonBullets" charset="0"/>
              <a:buNone/>
            </a:pPr>
            <a:endParaRPr lang="en-US" sz="28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CommonBullets" charset="0"/>
              <a:buNone/>
            </a:pPr>
            <a:r>
              <a:rPr lang="en-US" sz="2800" b="0" dirty="0">
                <a:solidFill>
                  <a:srgbClr val="000000"/>
                </a:solidFill>
                <a:latin typeface="Tahoma" charset="0"/>
                <a:cs typeface="Tahoma" charset="0"/>
              </a:rPr>
              <a:t>Schedule the patient for follow up visits at 24 hours, 3 days, 10 days &amp; 30 days.</a:t>
            </a:r>
          </a:p>
          <a:p>
            <a:pPr marL="342900" indent="-342900" algn="l" eaLnBrk="1" hangingPunct="1">
              <a:lnSpc>
                <a:spcPct val="100000"/>
              </a:lnSpc>
              <a:spcAft>
                <a:spcPct val="0"/>
              </a:spcAft>
              <a:buClr>
                <a:schemeClr val="hlink"/>
              </a:buClr>
              <a:buSzPct val="80000"/>
              <a:buFont typeface="CommonBullets" charset="0"/>
              <a:buNone/>
            </a:pPr>
            <a:endParaRPr lang="en-US" sz="30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CommonBullets" charset="0"/>
              <a:buNone/>
            </a:pPr>
            <a:endParaRPr lang="en-US" sz="30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Wingdings" charset="0"/>
              <a:buNone/>
            </a:pPr>
            <a:endParaRPr kumimoji="0" lang="en-US" sz="3000" b="0" dirty="0">
              <a:solidFill>
                <a:srgbClr val="000000"/>
              </a:solidFill>
              <a:latin typeface="Tahoma" charset="0"/>
              <a:cs typeface="Arial Unicode MS" charset="0"/>
            </a:endParaRPr>
          </a:p>
        </p:txBody>
      </p:sp>
      <p:sp>
        <p:nvSpPr>
          <p:cNvPr id="232451"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AB74116B-EC57-264F-A5F2-2765F7260600}"/>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Post Op Care</a:t>
            </a:r>
          </a:p>
        </p:txBody>
      </p:sp>
    </p:spTree>
    <p:extLst>
      <p:ext uri="{BB962C8B-B14F-4D97-AF65-F5344CB8AC3E}">
        <p14:creationId xmlns:p14="http://schemas.microsoft.com/office/powerpoint/2010/main" val="1333127426"/>
      </p:ext>
    </p:extLst>
  </p:cSld>
  <p:clrMapOvr>
    <a:masterClrMapping/>
  </p:clrMapOvr>
  <p:transition advTm="600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r>
              <a:rPr lang="en-US" sz="3000" b="0" dirty="0">
                <a:solidFill>
                  <a:srgbClr val="000000"/>
                </a:solidFill>
                <a:latin typeface="Tahoma"/>
                <a:cs typeface="Tahoma"/>
              </a:rPr>
              <a:t>Vinegar soaks may be applied frequently to decrease itching sensation and reduce possibility of infection.</a:t>
            </a:r>
          </a:p>
          <a:p>
            <a:pPr marL="457200" indent="-457200" algn="l">
              <a:buFont typeface="Arial"/>
              <a:buChar char="•"/>
              <a:defRPr/>
            </a:pPr>
            <a:r>
              <a:rPr lang="en-US" sz="3000" b="0" dirty="0">
                <a:solidFill>
                  <a:srgbClr val="000000"/>
                </a:solidFill>
                <a:latin typeface="Tahoma"/>
                <a:cs typeface="Tahoma"/>
              </a:rPr>
              <a:t>Mix 1 tablespoon white vinegar with 1 pint of warm water.</a:t>
            </a:r>
          </a:p>
          <a:p>
            <a:pPr marL="457200" indent="-457200" algn="l">
              <a:buFont typeface="Arial"/>
              <a:buChar char="•"/>
              <a:defRPr/>
            </a:pPr>
            <a:r>
              <a:rPr lang="en-US" sz="3000" b="0" dirty="0">
                <a:solidFill>
                  <a:srgbClr val="000000"/>
                </a:solidFill>
                <a:latin typeface="Tahoma"/>
                <a:cs typeface="Tahoma"/>
              </a:rPr>
              <a:t>Wet a soft cloth or gauze, soak procedure site for 15 minutes with dilute vinegar solution. Repeat hourly if desired.</a:t>
            </a:r>
          </a:p>
          <a:p>
            <a:pPr marL="342900" indent="-342900" algn="l" eaLnBrk="1" hangingPunct="1">
              <a:lnSpc>
                <a:spcPct val="100000"/>
              </a:lnSpc>
              <a:spcAft>
                <a:spcPct val="0"/>
              </a:spcAft>
              <a:buClr>
                <a:schemeClr val="hlink"/>
              </a:buClr>
              <a:buSzPct val="80000"/>
              <a:buFont typeface="Wingdings" pitchFamily="2" charset="2"/>
              <a:buNone/>
              <a:defRPr/>
            </a:pPr>
            <a:endParaRPr kumimoji="0" lang="en-US" sz="3000" b="0" dirty="0">
              <a:solidFill>
                <a:srgbClr val="000000"/>
              </a:solidFill>
              <a:latin typeface="Tahoma"/>
              <a:ea typeface="Arial Unicode MS" pitchFamily="34" charset="-128"/>
              <a:cs typeface="Tahoma"/>
            </a:endParaRPr>
          </a:p>
        </p:txBody>
      </p:sp>
      <p:sp>
        <p:nvSpPr>
          <p:cNvPr id="233475"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675E7681-2E55-C249-A8B1-B06F6F8F68C1}"/>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Post Op Care</a:t>
            </a:r>
          </a:p>
        </p:txBody>
      </p:sp>
    </p:spTree>
    <p:extLst>
      <p:ext uri="{BB962C8B-B14F-4D97-AF65-F5344CB8AC3E}">
        <p14:creationId xmlns:p14="http://schemas.microsoft.com/office/powerpoint/2010/main" val="789671457"/>
      </p:ext>
    </p:extLst>
  </p:cSld>
  <p:clrMapOvr>
    <a:masterClrMapping/>
  </p:clrMapOvr>
  <p:transition advTm="600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CommonBullets" charset="0"/>
              <a:buNone/>
            </a:pPr>
            <a:r>
              <a:rPr lang="en-US" sz="3000" b="0" dirty="0">
                <a:solidFill>
                  <a:srgbClr val="000000"/>
                </a:solidFill>
                <a:latin typeface="Tahoma" charset="0"/>
                <a:cs typeface="Tahoma" charset="0"/>
              </a:rPr>
              <a:t>After 24 hours gently wash area with tepid water and a gentle cleanser 3 times a day</a:t>
            </a:r>
          </a:p>
          <a:p>
            <a:pPr marL="342900" indent="-342900" algn="l" eaLnBrk="1" hangingPunct="1">
              <a:lnSpc>
                <a:spcPct val="100000"/>
              </a:lnSpc>
              <a:spcAft>
                <a:spcPct val="0"/>
              </a:spcAft>
              <a:buClr>
                <a:schemeClr val="hlink"/>
              </a:buClr>
              <a:buSzPct val="80000"/>
              <a:buFont typeface="CommonBullets" charset="0"/>
              <a:buNone/>
            </a:pPr>
            <a:endParaRPr lang="en-US" sz="30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CommonBullets" charset="0"/>
              <a:buNone/>
            </a:pPr>
            <a:r>
              <a:rPr lang="en-US" sz="3000" b="0" dirty="0">
                <a:solidFill>
                  <a:srgbClr val="000000"/>
                </a:solidFill>
                <a:latin typeface="Tahoma" charset="0"/>
                <a:cs typeface="Tahoma" charset="0"/>
              </a:rPr>
              <a:t>Then immediately re-apply occlusive ointment or intense moisturizer for at least the first 4 days, (and as long as any open wound exists).</a:t>
            </a:r>
          </a:p>
          <a:p>
            <a:pPr marL="342900" indent="-342900" algn="l" eaLnBrk="1" hangingPunct="1">
              <a:lnSpc>
                <a:spcPct val="100000"/>
              </a:lnSpc>
              <a:spcAft>
                <a:spcPct val="0"/>
              </a:spcAft>
              <a:buClr>
                <a:schemeClr val="hlink"/>
              </a:buClr>
              <a:buSzPct val="80000"/>
              <a:buFont typeface="CommonBullets" charset="0"/>
              <a:buNone/>
            </a:pPr>
            <a:endParaRPr lang="en-US" sz="30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CommonBullets" charset="0"/>
              <a:buNone/>
            </a:pPr>
            <a:r>
              <a:rPr lang="en-US" sz="3000" b="0" dirty="0">
                <a:solidFill>
                  <a:srgbClr val="000000"/>
                </a:solidFill>
                <a:latin typeface="Tahoma" charset="0"/>
                <a:cs typeface="Tahoma" charset="0"/>
              </a:rPr>
              <a:t>The patient may shower after 24 hours, but </a:t>
            </a:r>
            <a:r>
              <a:rPr lang="en-US" sz="3000" b="0" u="sng" dirty="0">
                <a:solidFill>
                  <a:srgbClr val="000000"/>
                </a:solidFill>
                <a:latin typeface="Tahoma" charset="0"/>
                <a:cs typeface="Tahoma" charset="0"/>
              </a:rPr>
              <a:t>avoid</a:t>
            </a:r>
            <a:r>
              <a:rPr lang="en-US" sz="3000" b="0" dirty="0">
                <a:solidFill>
                  <a:srgbClr val="000000"/>
                </a:solidFill>
                <a:latin typeface="Tahoma" charset="0"/>
                <a:cs typeface="Tahoma" charset="0"/>
              </a:rPr>
              <a:t> hot water/steam on the treated area.</a:t>
            </a:r>
          </a:p>
          <a:p>
            <a:pPr marL="342900" indent="-342900" algn="l" eaLnBrk="1" hangingPunct="1">
              <a:lnSpc>
                <a:spcPct val="100000"/>
              </a:lnSpc>
              <a:spcAft>
                <a:spcPct val="0"/>
              </a:spcAft>
              <a:buClr>
                <a:schemeClr val="hlink"/>
              </a:buClr>
              <a:buSzPct val="80000"/>
              <a:buFont typeface="CommonBullets" charset="0"/>
              <a:buNone/>
            </a:pPr>
            <a:endParaRPr lang="en-US" sz="30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Wingdings" charset="0"/>
              <a:buNone/>
            </a:pPr>
            <a:endParaRPr kumimoji="0" lang="en-US" sz="3000" b="0" dirty="0">
              <a:solidFill>
                <a:srgbClr val="000000"/>
              </a:solidFill>
              <a:latin typeface="Tahoma" charset="0"/>
              <a:cs typeface="Arial Unicode MS" charset="0"/>
            </a:endParaRPr>
          </a:p>
        </p:txBody>
      </p:sp>
      <p:sp>
        <p:nvSpPr>
          <p:cNvPr id="234499"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B05FBDB5-0986-3E42-BA64-CCD21D127EDB}"/>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Post Op Care</a:t>
            </a:r>
          </a:p>
        </p:txBody>
      </p:sp>
    </p:spTree>
    <p:extLst>
      <p:ext uri="{BB962C8B-B14F-4D97-AF65-F5344CB8AC3E}">
        <p14:creationId xmlns:p14="http://schemas.microsoft.com/office/powerpoint/2010/main" val="2471501888"/>
      </p:ext>
    </p:extLst>
  </p:cSld>
  <p:clrMapOvr>
    <a:masterClrMapping/>
  </p:clrMapOvr>
  <p:transition advTm="600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r>
              <a:rPr lang="en-US" sz="2800" b="0" dirty="0">
                <a:solidFill>
                  <a:srgbClr val="000000"/>
                </a:solidFill>
                <a:latin typeface="Tahoma"/>
                <a:cs typeface="Tahoma"/>
              </a:rPr>
              <a:t>For LASER or IPL: Avoid “picking at” and aggressive scrubbing of the “coffee grounds” or exfoliating skin -- allow it to gently exfoliate with gentle washing.</a:t>
            </a:r>
          </a:p>
          <a:p>
            <a:pPr algn="l">
              <a:buFont typeface="CommonBullets" charset="0"/>
              <a:buNone/>
              <a:defRPr/>
            </a:pPr>
            <a:endParaRPr lang="en-US" sz="2800" b="0" dirty="0">
              <a:solidFill>
                <a:srgbClr val="000000"/>
              </a:solidFill>
              <a:latin typeface="Tahoma"/>
              <a:cs typeface="Tahoma"/>
            </a:endParaRPr>
          </a:p>
          <a:p>
            <a:pPr algn="l">
              <a:buFont typeface="CommonBullets" charset="0"/>
              <a:buNone/>
              <a:defRPr/>
            </a:pPr>
            <a:r>
              <a:rPr lang="en-US" sz="2800" b="0" dirty="0">
                <a:solidFill>
                  <a:srgbClr val="000000"/>
                </a:solidFill>
                <a:latin typeface="Tahoma"/>
                <a:cs typeface="Tahoma"/>
              </a:rPr>
              <a:t>Sleeping with head elevated on pillows (head above heart) for up to 3 nights post procedure can help minimize swelling.</a:t>
            </a:r>
          </a:p>
          <a:p>
            <a:pPr algn="l">
              <a:buFont typeface="CommonBullets" charset="0"/>
              <a:buNone/>
              <a:defRPr/>
            </a:pPr>
            <a:endParaRPr lang="en-US" sz="2800" b="0" dirty="0">
              <a:solidFill>
                <a:srgbClr val="000000"/>
              </a:solidFill>
              <a:latin typeface="Tahoma"/>
              <a:cs typeface="Tahoma"/>
            </a:endParaRPr>
          </a:p>
          <a:p>
            <a:pPr algn="l">
              <a:buFont typeface="CommonBullets" charset="0"/>
              <a:buNone/>
              <a:defRPr/>
            </a:pPr>
            <a:r>
              <a:rPr lang="en-US" sz="2800" b="0" dirty="0">
                <a:solidFill>
                  <a:srgbClr val="000000"/>
                </a:solidFill>
                <a:latin typeface="Tahoma"/>
                <a:cs typeface="Tahoma"/>
              </a:rPr>
              <a:t>In general keep the treated area clean, moist and protected from the sun. Apply sun block SPF 20+ whenever prolonged sun exposure is likely</a:t>
            </a:r>
            <a:r>
              <a:rPr lang="en-US" sz="3000" b="0" dirty="0">
                <a:solidFill>
                  <a:srgbClr val="000000"/>
                </a:solidFill>
                <a:latin typeface="Tahoma"/>
                <a:cs typeface="Tahoma"/>
              </a:rPr>
              <a:t>.</a:t>
            </a:r>
          </a:p>
          <a:p>
            <a:pPr marL="342900" indent="-342900" algn="l" eaLnBrk="1" hangingPunct="1">
              <a:lnSpc>
                <a:spcPct val="100000"/>
              </a:lnSpc>
              <a:spcAft>
                <a:spcPct val="0"/>
              </a:spcAft>
              <a:buClr>
                <a:schemeClr val="hlink"/>
              </a:buClr>
              <a:buSzPct val="80000"/>
              <a:buFont typeface="Wingdings" pitchFamily="2" charset="2"/>
              <a:buNone/>
              <a:defRPr/>
            </a:pPr>
            <a:endParaRPr kumimoji="0" lang="en-US" sz="3000" b="0" dirty="0">
              <a:solidFill>
                <a:srgbClr val="000000"/>
              </a:solidFill>
              <a:latin typeface="Tahoma"/>
              <a:ea typeface="Arial Unicode MS" pitchFamily="34" charset="-128"/>
              <a:cs typeface="Tahoma"/>
            </a:endParaRPr>
          </a:p>
        </p:txBody>
      </p:sp>
      <p:sp>
        <p:nvSpPr>
          <p:cNvPr id="235523"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89AF0E9-7286-324E-890C-65528A052036}"/>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Post Op Care</a:t>
            </a:r>
          </a:p>
        </p:txBody>
      </p:sp>
    </p:spTree>
    <p:extLst>
      <p:ext uri="{BB962C8B-B14F-4D97-AF65-F5344CB8AC3E}">
        <p14:creationId xmlns:p14="http://schemas.microsoft.com/office/powerpoint/2010/main" val="614687454"/>
      </p:ext>
    </p:extLst>
  </p:cSld>
  <p:clrMapOvr>
    <a:masterClrMapping/>
  </p:clrMapOvr>
  <p:transition advTm="600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marL="342900" indent="-342900" algn="l" eaLnBrk="1" hangingPunct="1">
              <a:lnSpc>
                <a:spcPct val="100000"/>
              </a:lnSpc>
              <a:spcAft>
                <a:spcPct val="0"/>
              </a:spcAft>
              <a:buClr>
                <a:schemeClr val="hlink"/>
              </a:buClr>
              <a:buSzPct val="80000"/>
              <a:buFont typeface="Wingdings" pitchFamily="2" charset="2"/>
              <a:buNone/>
              <a:defRPr/>
            </a:pPr>
            <a:endParaRPr kumimoji="0" lang="en-US" sz="3000" b="0" dirty="0">
              <a:solidFill>
                <a:srgbClr val="000000"/>
              </a:solidFill>
              <a:latin typeface="Tahoma"/>
              <a:ea typeface="Arial Unicode MS" pitchFamily="34" charset="-128"/>
              <a:cs typeface="Tahoma"/>
            </a:endParaRPr>
          </a:p>
        </p:txBody>
      </p:sp>
      <p:sp>
        <p:nvSpPr>
          <p:cNvPr id="235523"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89AF0E9-7286-324E-890C-65528A052036}"/>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Questions</a:t>
            </a:r>
          </a:p>
        </p:txBody>
      </p:sp>
    </p:spTree>
    <p:extLst>
      <p:ext uri="{BB962C8B-B14F-4D97-AF65-F5344CB8AC3E}">
        <p14:creationId xmlns:p14="http://schemas.microsoft.com/office/powerpoint/2010/main" val="476401531"/>
      </p:ext>
    </p:extLst>
  </p:cSld>
  <p:clrMapOvr>
    <a:masterClrMapping/>
  </p:clrMapOvr>
  <p:transition advTm="6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pic>
        <p:nvPicPr>
          <p:cNvPr id="9218" name="Picture 2" descr="Quantum Mystery of Light Revealed by New Experiment | Live Science">
            <a:extLst>
              <a:ext uri="{FF2B5EF4-FFF2-40B4-BE49-F238E27FC236}">
                <a16:creationId xmlns:a16="http://schemas.microsoft.com/office/drawing/2014/main" id="{AED91FD5-5DB5-9240-9DE5-AFBE0A95A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524000"/>
            <a:ext cx="8632825" cy="504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05335"/>
      </p:ext>
    </p:extLst>
  </p:cSld>
  <p:clrMapOvr>
    <a:masterClrMapping/>
  </p:clrMapOvr>
  <p:transition advTm="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dirty="0">
                <a:latin typeface="Tahoma" charset="0"/>
              </a:rPr>
              <a:t>Dual Slit Experiment</a:t>
            </a:r>
          </a:p>
        </p:txBody>
      </p:sp>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pic>
        <p:nvPicPr>
          <p:cNvPr id="10244" name="Picture 4" descr="The Logic-Defying Double-Slit Experiment Is Even Weirder Than You Thought">
            <a:extLst>
              <a:ext uri="{FF2B5EF4-FFF2-40B4-BE49-F238E27FC236}">
                <a16:creationId xmlns:a16="http://schemas.microsoft.com/office/drawing/2014/main" id="{29448FC2-E512-5847-8E0D-553B41500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49" y="2080522"/>
            <a:ext cx="7750502" cy="387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885327"/>
      </p:ext>
    </p:extLst>
  </p:cSld>
  <p:clrMapOvr>
    <a:masterClrMapping/>
  </p:clrMapOvr>
  <p:transition advTm="6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dirty="0">
                <a:latin typeface="Tahoma" charset="0"/>
              </a:rPr>
              <a:t>Dual Slit Experiment</a:t>
            </a:r>
          </a:p>
        </p:txBody>
      </p:sp>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pic>
        <p:nvPicPr>
          <p:cNvPr id="10242" name="Picture 2" descr="Double-slit experiment - Wikipedia">
            <a:extLst>
              <a:ext uri="{FF2B5EF4-FFF2-40B4-BE49-F238E27FC236}">
                <a16:creationId xmlns:a16="http://schemas.microsoft.com/office/drawing/2014/main" id="{D4C7F3C4-119F-8C4D-8B34-FBC69526F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34" y="2001054"/>
            <a:ext cx="8397766" cy="40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69905"/>
      </p:ext>
    </p:extLst>
  </p:cSld>
  <p:clrMapOvr>
    <a:masterClrMapping/>
  </p:clrMapOvr>
  <p:transition advTm="6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pic>
        <p:nvPicPr>
          <p:cNvPr id="11266" name="Picture 2" descr="Double slit">
            <a:extLst>
              <a:ext uri="{FF2B5EF4-FFF2-40B4-BE49-F238E27FC236}">
                <a16:creationId xmlns:a16="http://schemas.microsoft.com/office/drawing/2014/main" id="{96BC472A-3113-2447-BD55-C85A961494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504950"/>
            <a:ext cx="4445000" cy="3848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41D7B656-4BCD-9048-8E29-E3BD9361CA22}"/>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spTree>
    <p:extLst>
      <p:ext uri="{BB962C8B-B14F-4D97-AF65-F5344CB8AC3E}">
        <p14:creationId xmlns:p14="http://schemas.microsoft.com/office/powerpoint/2010/main" val="841688004"/>
      </p:ext>
    </p:extLst>
  </p:cSld>
  <p:clrMapOvr>
    <a:masterClrMapping/>
  </p:clrMapOvr>
  <p:transition advTm="6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2" name="Rectangle 1">
            <a:extLst>
              <a:ext uri="{FF2B5EF4-FFF2-40B4-BE49-F238E27FC236}">
                <a16:creationId xmlns:a16="http://schemas.microsoft.com/office/drawing/2014/main" id="{81586E9B-D950-5040-9D6A-444FCD3C4A1A}"/>
              </a:ext>
            </a:extLst>
          </p:cNvPr>
          <p:cNvSpPr>
            <a:spLocks noChangeArrowheads="1"/>
          </p:cNvSpPr>
          <p:nvPr/>
        </p:nvSpPr>
        <p:spPr bwMode="auto">
          <a:xfrm>
            <a:off x="2222500" y="424101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258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An interference pattern.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290" name="Picture 2" descr="Double slit">
            <a:extLst>
              <a:ext uri="{FF2B5EF4-FFF2-40B4-BE49-F238E27FC236}">
                <a16:creationId xmlns:a16="http://schemas.microsoft.com/office/drawing/2014/main" id="{904E5592-126F-9345-8BCF-ABE258074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2001054"/>
            <a:ext cx="4445000" cy="41021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spTree>
    <p:extLst>
      <p:ext uri="{BB962C8B-B14F-4D97-AF65-F5344CB8AC3E}">
        <p14:creationId xmlns:p14="http://schemas.microsoft.com/office/powerpoint/2010/main" val="2806041153"/>
      </p:ext>
    </p:extLst>
  </p:cSld>
  <p:clrMapOvr>
    <a:masterClrMapping/>
  </p:clrMapOvr>
  <p:transition advTm="6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pic>
        <p:nvPicPr>
          <p:cNvPr id="17410" name="Picture 2" descr="Double slit">
            <a:extLst>
              <a:ext uri="{FF2B5EF4-FFF2-40B4-BE49-F238E27FC236}">
                <a16:creationId xmlns:a16="http://schemas.microsoft.com/office/drawing/2014/main" id="{CBC47AF5-009B-D74E-9A91-5A848522F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98" y="3332947"/>
            <a:ext cx="7086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68124"/>
      </p:ext>
    </p:extLst>
  </p:cSld>
  <p:clrMapOvr>
    <a:masterClrMapping/>
  </p:clrMapOvr>
  <p:transition advTm="6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pic>
        <p:nvPicPr>
          <p:cNvPr id="18434" name="Picture 2" descr="Double slit">
            <a:extLst>
              <a:ext uri="{FF2B5EF4-FFF2-40B4-BE49-F238E27FC236}">
                <a16:creationId xmlns:a16="http://schemas.microsoft.com/office/drawing/2014/main" id="{2522956F-BC90-A24B-8060-07127A627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595" y="1444532"/>
            <a:ext cx="5281010" cy="449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36971"/>
      </p:ext>
    </p:extLst>
  </p:cSld>
  <p:clrMapOvr>
    <a:masterClrMapping/>
  </p:clrMapOvr>
  <p:transition advTm="6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pic>
        <p:nvPicPr>
          <p:cNvPr id="19460" name="Picture 4" descr="Double slit">
            <a:extLst>
              <a:ext uri="{FF2B5EF4-FFF2-40B4-BE49-F238E27FC236}">
                <a16:creationId xmlns:a16="http://schemas.microsoft.com/office/drawing/2014/main" id="{224DF3CA-49DE-4D4A-A053-F9817D403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687" y="2001054"/>
            <a:ext cx="6237452" cy="365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40155"/>
      </p:ext>
    </p:extLst>
  </p:cSld>
  <p:clrMapOvr>
    <a:masterClrMapping/>
  </p:clrMapOvr>
  <p:transition advTm="6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49275" y="107576"/>
            <a:ext cx="8042276" cy="1336956"/>
          </a:xfrm>
        </p:spPr>
        <p:txBody>
          <a:bodyPr/>
          <a:lstStyle/>
          <a:p>
            <a:pPr eaLnBrk="1" hangingPunct="1"/>
            <a:r>
              <a:rPr lang="en-US" dirty="0">
                <a:latin typeface="Tahoma" charset="0"/>
              </a:rPr>
              <a:t>Dual Slit Experiment</a:t>
            </a:r>
          </a:p>
        </p:txBody>
      </p:sp>
      <p:pic>
        <p:nvPicPr>
          <p:cNvPr id="20482" name="Picture 2" descr="A Tale of Two Slits | ScienceBlogs">
            <a:extLst>
              <a:ext uri="{FF2B5EF4-FFF2-40B4-BE49-F238E27FC236}">
                <a16:creationId xmlns:a16="http://schemas.microsoft.com/office/drawing/2014/main" id="{279B6E59-0873-484E-9E5F-580CA0D2D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154" y="1444532"/>
            <a:ext cx="6999891" cy="495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34072"/>
      </p:ext>
    </p:extLst>
  </p:cSld>
  <p:clrMapOvr>
    <a:masterClrMapping/>
  </p:clrMapOvr>
  <p:transition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3"/>
          <p:cNvSpPr>
            <a:spLocks noGrp="1" noChangeArrowheads="1"/>
          </p:cNvSpPr>
          <p:nvPr>
            <p:ph idx="1"/>
          </p:nvPr>
        </p:nvSpPr>
        <p:spPr>
          <a:xfrm>
            <a:off x="1502761" y="2289942"/>
            <a:ext cx="6135304" cy="2278116"/>
          </a:xfrm>
        </p:spPr>
        <p:txBody>
          <a:bodyPr>
            <a:normAutofit/>
          </a:bodyPr>
          <a:lstStyle/>
          <a:p>
            <a:pPr eaLnBrk="1" hangingPunct="1">
              <a:buFont typeface="Wingdings" charset="0"/>
              <a:buChar char="n"/>
            </a:pPr>
            <a:r>
              <a:rPr lang="en-US" sz="3000" b="1" dirty="0">
                <a:latin typeface="News Gothic MT" charset="0"/>
              </a:rPr>
              <a:t>The Physics of Light</a:t>
            </a:r>
          </a:p>
          <a:p>
            <a:pPr eaLnBrk="1" hangingPunct="1">
              <a:buFont typeface="Wingdings" charset="0"/>
              <a:buChar char="n"/>
            </a:pPr>
            <a:r>
              <a:rPr lang="en-US" sz="3000" b="1" dirty="0">
                <a:latin typeface="News Gothic MT" charset="0"/>
              </a:rPr>
              <a:t>Laser &amp; IPL Mechanics</a:t>
            </a:r>
          </a:p>
          <a:p>
            <a:pPr eaLnBrk="1" hangingPunct="1">
              <a:buFont typeface="Wingdings" charset="0"/>
              <a:buChar char="n"/>
            </a:pPr>
            <a:r>
              <a:rPr lang="en-US" sz="3000" b="1" dirty="0">
                <a:latin typeface="News Gothic MT" charset="0"/>
              </a:rPr>
              <a:t>Light/Tissue Interaction</a:t>
            </a:r>
          </a:p>
        </p:txBody>
      </p:sp>
      <p:sp>
        <p:nvSpPr>
          <p:cNvPr id="8" name="Rectangle 2">
            <a:extLst>
              <a:ext uri="{FF2B5EF4-FFF2-40B4-BE49-F238E27FC236}">
                <a16:creationId xmlns:a16="http://schemas.microsoft.com/office/drawing/2014/main" id="{DA0691A2-F978-114D-8A3D-B4B59A2CD945}"/>
              </a:ext>
            </a:extLst>
          </p:cNvPr>
          <p:cNvSpPr>
            <a:spLocks noGrp="1" noChangeArrowheads="1"/>
          </p:cNvSpPr>
          <p:nvPr>
            <p:ph type="title"/>
          </p:nvPr>
        </p:nvSpPr>
        <p:spPr>
          <a:xfrm>
            <a:off x="550862" y="317783"/>
            <a:ext cx="8042276" cy="1336956"/>
          </a:xfrm>
        </p:spPr>
        <p:txBody>
          <a:bodyPr/>
          <a:lstStyle/>
          <a:p>
            <a:pPr eaLnBrk="1" hangingPunct="1"/>
            <a:r>
              <a:rPr lang="en-US" dirty="0">
                <a:latin typeface="Tahoma" charset="0"/>
              </a:rPr>
              <a:t>Understanding LASER </a:t>
            </a:r>
            <a:br>
              <a:rPr lang="en-US" dirty="0">
                <a:latin typeface="Tahoma" charset="0"/>
              </a:rPr>
            </a:br>
            <a:r>
              <a:rPr lang="en-US" dirty="0">
                <a:latin typeface="Tahoma" charset="0"/>
              </a:rPr>
              <a:t>&amp; IPL Settings</a:t>
            </a:r>
          </a:p>
        </p:txBody>
      </p:sp>
    </p:spTree>
    <p:extLst>
      <p:ext uri="{BB962C8B-B14F-4D97-AF65-F5344CB8AC3E}">
        <p14:creationId xmlns:p14="http://schemas.microsoft.com/office/powerpoint/2010/main" val="2361821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ChangeArrowheads="1"/>
          </p:cNvSpPr>
          <p:nvPr/>
        </p:nvSpPr>
        <p:spPr bwMode="auto">
          <a:xfrm>
            <a:off x="304800" y="1524000"/>
            <a:ext cx="8610600"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buFont typeface="CommonBullets" charset="0"/>
              <a:buNone/>
            </a:pPr>
            <a:endParaRPr lang="en-US" sz="2500" dirty="0">
              <a:solidFill>
                <a:schemeClr val="tx1"/>
              </a:solidFill>
              <a:latin typeface="News Gothic MT"/>
              <a:cs typeface="News Gothic MT"/>
            </a:endParaRPr>
          </a:p>
        </p:txBody>
      </p:sp>
      <p:sp>
        <p:nvSpPr>
          <p:cNvPr id="9" name="Rectangle 2">
            <a:extLst>
              <a:ext uri="{FF2B5EF4-FFF2-40B4-BE49-F238E27FC236}">
                <a16:creationId xmlns:a16="http://schemas.microsoft.com/office/drawing/2014/main" id="{D40F7B59-AEE5-E647-B7E7-139A36694CC4}"/>
              </a:ext>
            </a:extLst>
          </p:cNvPr>
          <p:cNvSpPr>
            <a:spLocks noGrp="1" noChangeArrowheads="1"/>
          </p:cNvSpPr>
          <p:nvPr>
            <p:ph type="title"/>
          </p:nvPr>
        </p:nvSpPr>
        <p:spPr>
          <a:xfrm>
            <a:off x="550862" y="336204"/>
            <a:ext cx="8042276" cy="1336956"/>
          </a:xfrm>
        </p:spPr>
        <p:txBody>
          <a:bodyPr/>
          <a:lstStyle/>
          <a:p>
            <a:pPr eaLnBrk="1" hangingPunct="1"/>
            <a:r>
              <a:rPr lang="en-US" dirty="0">
                <a:latin typeface="Tahoma" charset="0"/>
              </a:rPr>
              <a:t>Dual Slit Experiment</a:t>
            </a:r>
          </a:p>
        </p:txBody>
      </p:sp>
      <p:pic>
        <p:nvPicPr>
          <p:cNvPr id="21506" name="Picture 2" descr="Double Slit Trouble. | The Scientific Gamer">
            <a:extLst>
              <a:ext uri="{FF2B5EF4-FFF2-40B4-BE49-F238E27FC236}">
                <a16:creationId xmlns:a16="http://schemas.microsoft.com/office/drawing/2014/main" id="{B4A0E2C8-D401-DB40-A245-8A3ACEAF5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30" y="1673160"/>
            <a:ext cx="7603140" cy="503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959"/>
      </p:ext>
    </p:extLst>
  </p:cSld>
  <p:clrMapOvr>
    <a:masterClrMapping/>
  </p:clrMapOvr>
  <p:transition advTm="6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p:txBody>
          <a:bodyPr/>
          <a:lstStyle/>
          <a:p>
            <a:pPr eaLnBrk="1" hangingPunct="1"/>
            <a:r>
              <a:rPr lang="en-US">
                <a:latin typeface="Tahoma" charset="0"/>
              </a:rPr>
              <a:t>What is Light?</a:t>
            </a:r>
          </a:p>
        </p:txBody>
      </p:sp>
      <p:pic>
        <p:nvPicPr>
          <p:cNvPr id="22530" name="Picture 2" descr="Appliance Science: The bright physics of light and color - CNET">
            <a:extLst>
              <a:ext uri="{FF2B5EF4-FFF2-40B4-BE49-F238E27FC236}">
                <a16:creationId xmlns:a16="http://schemas.microsoft.com/office/drawing/2014/main" id="{A39496D5-B4EC-FB42-8C33-EF7A49B71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1365744"/>
            <a:ext cx="9144000" cy="383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874651"/>
      </p:ext>
    </p:extLst>
  </p:cSld>
  <p:clrMapOvr>
    <a:masterClrMapping/>
  </p:clrMapOvr>
  <p:transition advTm="6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p:nvPr>
        </p:nvSpPr>
        <p:spPr/>
        <p:txBody>
          <a:bodyPr/>
          <a:lstStyle/>
          <a:p>
            <a:pPr eaLnBrk="1" hangingPunct="1"/>
            <a:r>
              <a:rPr lang="en-US" dirty="0">
                <a:latin typeface="Tahoma" charset="0"/>
              </a:rPr>
              <a:t>LASER Physics</a:t>
            </a:r>
          </a:p>
        </p:txBody>
      </p:sp>
      <p:pic>
        <p:nvPicPr>
          <p:cNvPr id="23556" name="Picture 4" descr="Laser technology, definition, applications, and challenges - Physics -  Metropolia Confluence">
            <a:extLst>
              <a:ext uri="{FF2B5EF4-FFF2-40B4-BE49-F238E27FC236}">
                <a16:creationId xmlns:a16="http://schemas.microsoft.com/office/drawing/2014/main" id="{5E3CEE29-3B76-7B49-BD79-12862F34E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11" y="2192029"/>
            <a:ext cx="8496178" cy="2622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36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p:nvPr>
        </p:nvSpPr>
        <p:spPr>
          <a:xfrm>
            <a:off x="1989410" y="526158"/>
            <a:ext cx="5165179" cy="845442"/>
          </a:xfrm>
        </p:spPr>
        <p:txBody>
          <a:bodyPr/>
          <a:lstStyle/>
          <a:p>
            <a:pPr eaLnBrk="1" hangingPunct="1"/>
            <a:r>
              <a:rPr lang="en-US" dirty="0">
                <a:latin typeface="Tahoma" charset="0"/>
              </a:rPr>
              <a:t>L.A.S.E.R.</a:t>
            </a:r>
          </a:p>
        </p:txBody>
      </p:sp>
      <p:sp>
        <p:nvSpPr>
          <p:cNvPr id="310274" name="Rectangle 3"/>
          <p:cNvSpPr>
            <a:spLocks noChangeArrowheads="1"/>
          </p:cNvSpPr>
          <p:nvPr/>
        </p:nvSpPr>
        <p:spPr bwMode="auto">
          <a:xfrm>
            <a:off x="304800" y="1371600"/>
            <a:ext cx="7620000" cy="394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lnSpc>
                <a:spcPct val="100000"/>
              </a:lnSpc>
              <a:spcBef>
                <a:spcPct val="0"/>
              </a:spcBef>
              <a:spcAft>
                <a:spcPct val="0"/>
              </a:spcAft>
              <a:buClrTx/>
              <a:buSzTx/>
              <a:buFontTx/>
              <a:buNone/>
            </a:pPr>
            <a:r>
              <a:rPr kumimoji="0" lang="en-US" sz="5000" b="1" dirty="0">
                <a:solidFill>
                  <a:srgbClr val="000000"/>
                </a:solidFill>
                <a:latin typeface="Tahoma" charset="0"/>
                <a:cs typeface="Tahoma" charset="0"/>
              </a:rPr>
              <a:t>L</a:t>
            </a:r>
            <a:r>
              <a:rPr kumimoji="0" lang="en-US" sz="5000" b="0" dirty="0">
                <a:solidFill>
                  <a:srgbClr val="000000"/>
                </a:solidFill>
                <a:latin typeface="Tahoma" charset="0"/>
                <a:cs typeface="Tahoma" charset="0"/>
              </a:rPr>
              <a:t>ight </a:t>
            </a:r>
          </a:p>
          <a:p>
            <a:pPr algn="l">
              <a:lnSpc>
                <a:spcPct val="100000"/>
              </a:lnSpc>
              <a:spcBef>
                <a:spcPct val="0"/>
              </a:spcBef>
              <a:spcAft>
                <a:spcPct val="0"/>
              </a:spcAft>
              <a:buClrTx/>
              <a:buSzTx/>
              <a:buFontTx/>
              <a:buNone/>
            </a:pPr>
            <a:r>
              <a:rPr kumimoji="0" lang="en-US" sz="5000" b="1" dirty="0">
                <a:solidFill>
                  <a:srgbClr val="000000"/>
                </a:solidFill>
                <a:latin typeface="Tahoma" charset="0"/>
                <a:cs typeface="Tahoma" charset="0"/>
              </a:rPr>
              <a:t>A</a:t>
            </a:r>
            <a:r>
              <a:rPr kumimoji="0" lang="en-US" sz="5000" b="0" dirty="0">
                <a:solidFill>
                  <a:srgbClr val="000000"/>
                </a:solidFill>
                <a:latin typeface="Tahoma" charset="0"/>
                <a:cs typeface="Tahoma" charset="0"/>
              </a:rPr>
              <a:t>mplification by the </a:t>
            </a:r>
          </a:p>
          <a:p>
            <a:pPr algn="l">
              <a:lnSpc>
                <a:spcPct val="100000"/>
              </a:lnSpc>
              <a:spcBef>
                <a:spcPct val="0"/>
              </a:spcBef>
              <a:spcAft>
                <a:spcPct val="0"/>
              </a:spcAft>
              <a:buClrTx/>
              <a:buSzTx/>
              <a:buFontTx/>
              <a:buNone/>
            </a:pPr>
            <a:r>
              <a:rPr kumimoji="0" lang="en-US" sz="5000" b="1" dirty="0">
                <a:solidFill>
                  <a:srgbClr val="000000"/>
                </a:solidFill>
                <a:latin typeface="Tahoma" charset="0"/>
                <a:cs typeface="Tahoma" charset="0"/>
              </a:rPr>
              <a:t>S</a:t>
            </a:r>
            <a:r>
              <a:rPr kumimoji="0" lang="en-US" sz="5000" b="0" dirty="0">
                <a:solidFill>
                  <a:srgbClr val="000000"/>
                </a:solidFill>
                <a:latin typeface="Tahoma" charset="0"/>
                <a:cs typeface="Tahoma" charset="0"/>
              </a:rPr>
              <a:t>timulated </a:t>
            </a:r>
          </a:p>
          <a:p>
            <a:pPr algn="l">
              <a:lnSpc>
                <a:spcPct val="100000"/>
              </a:lnSpc>
              <a:spcBef>
                <a:spcPct val="0"/>
              </a:spcBef>
              <a:spcAft>
                <a:spcPct val="0"/>
              </a:spcAft>
              <a:buClrTx/>
              <a:buSzTx/>
              <a:buFontTx/>
              <a:buNone/>
            </a:pPr>
            <a:r>
              <a:rPr kumimoji="0" lang="en-US" sz="5000" b="1" dirty="0">
                <a:solidFill>
                  <a:srgbClr val="000000"/>
                </a:solidFill>
                <a:latin typeface="Tahoma" charset="0"/>
                <a:cs typeface="Tahoma" charset="0"/>
              </a:rPr>
              <a:t>E</a:t>
            </a:r>
            <a:r>
              <a:rPr kumimoji="0" lang="en-US" sz="5000" b="0" dirty="0">
                <a:solidFill>
                  <a:srgbClr val="000000"/>
                </a:solidFill>
                <a:latin typeface="Tahoma" charset="0"/>
                <a:cs typeface="Tahoma" charset="0"/>
              </a:rPr>
              <a:t>mission of </a:t>
            </a:r>
          </a:p>
          <a:p>
            <a:pPr algn="l">
              <a:lnSpc>
                <a:spcPct val="100000"/>
              </a:lnSpc>
              <a:spcBef>
                <a:spcPct val="0"/>
              </a:spcBef>
              <a:spcAft>
                <a:spcPct val="0"/>
              </a:spcAft>
              <a:buClrTx/>
              <a:buSzTx/>
              <a:buFontTx/>
              <a:buNone/>
            </a:pPr>
            <a:r>
              <a:rPr kumimoji="0" lang="en-US" sz="5000" b="1" dirty="0">
                <a:solidFill>
                  <a:srgbClr val="000000"/>
                </a:solidFill>
                <a:latin typeface="Tahoma" charset="0"/>
                <a:cs typeface="Tahoma" charset="0"/>
              </a:rPr>
              <a:t>R</a:t>
            </a:r>
            <a:r>
              <a:rPr kumimoji="0" lang="en-US" sz="5000" b="0" dirty="0">
                <a:solidFill>
                  <a:srgbClr val="000000"/>
                </a:solidFill>
                <a:latin typeface="Tahoma" charset="0"/>
                <a:cs typeface="Tahoma" charset="0"/>
              </a:rPr>
              <a:t>adiation </a:t>
            </a:r>
          </a:p>
        </p:txBody>
      </p:sp>
    </p:spTree>
    <p:extLst>
      <p:ext uri="{BB962C8B-B14F-4D97-AF65-F5344CB8AC3E}">
        <p14:creationId xmlns:p14="http://schemas.microsoft.com/office/powerpoint/2010/main" val="376259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latin typeface="Tahoma" charset="0"/>
              </a:rPr>
              <a:t>Laser Light</a:t>
            </a:r>
          </a:p>
        </p:txBody>
      </p:sp>
      <p:grpSp>
        <p:nvGrpSpPr>
          <p:cNvPr id="37890" name="Group 3"/>
          <p:cNvGrpSpPr>
            <a:grpSpLocks/>
          </p:cNvGrpSpPr>
          <p:nvPr/>
        </p:nvGrpSpPr>
        <p:grpSpPr bwMode="auto">
          <a:xfrm>
            <a:off x="3124200" y="5867400"/>
            <a:ext cx="2362200" cy="185738"/>
            <a:chOff x="360" y="3336"/>
            <a:chExt cx="2227" cy="165"/>
          </a:xfrm>
        </p:grpSpPr>
        <p:sp>
          <p:nvSpPr>
            <p:cNvPr id="37912" name="Rectangle 4"/>
            <p:cNvSpPr>
              <a:spLocks noChangeArrowheads="1"/>
            </p:cNvSpPr>
            <p:nvPr/>
          </p:nvSpPr>
          <p:spPr bwMode="auto">
            <a:xfrm rot="-823125">
              <a:off x="360" y="3348"/>
              <a:ext cx="2194" cy="138"/>
            </a:xfrm>
            <a:prstGeom prst="rect">
              <a:avLst/>
            </a:prstGeom>
            <a:solidFill>
              <a:srgbClr val="FF0000"/>
            </a:solidFill>
            <a:ln w="28575">
              <a:solidFill>
                <a:srgbClr val="FF0000"/>
              </a:solidFill>
              <a:miter lim="800000"/>
              <a:headEnd/>
              <a:tailEnd/>
            </a:ln>
          </p:spPr>
          <p:txBody>
            <a:bodyPr wrap="none" anchor="ctr"/>
            <a:lstStyle/>
            <a:p>
              <a:endParaRPr lang="en-US"/>
            </a:p>
          </p:txBody>
        </p:sp>
        <p:grpSp>
          <p:nvGrpSpPr>
            <p:cNvPr id="37913" name="Group 5"/>
            <p:cNvGrpSpPr>
              <a:grpSpLocks/>
            </p:cNvGrpSpPr>
            <p:nvPr/>
          </p:nvGrpSpPr>
          <p:grpSpPr bwMode="auto">
            <a:xfrm>
              <a:off x="360" y="3336"/>
              <a:ext cx="2191" cy="141"/>
              <a:chOff x="360" y="3336"/>
              <a:chExt cx="2191" cy="141"/>
            </a:xfrm>
          </p:grpSpPr>
          <p:sp>
            <p:nvSpPr>
              <p:cNvPr id="37915" name="Freeform 6"/>
              <p:cNvSpPr>
                <a:spLocks/>
              </p:cNvSpPr>
              <p:nvPr/>
            </p:nvSpPr>
            <p:spPr bwMode="auto">
              <a:xfrm rot="-830665">
                <a:off x="370" y="3373"/>
                <a:ext cx="2172" cy="68"/>
              </a:xfrm>
              <a:custGeom>
                <a:avLst/>
                <a:gdLst>
                  <a:gd name="T0" fmla="*/ 0 w 2280"/>
                  <a:gd name="T1" fmla="*/ 0 h 170"/>
                  <a:gd name="T2" fmla="*/ 118 w 2280"/>
                  <a:gd name="T3" fmla="*/ 0 h 170"/>
                  <a:gd name="T4" fmla="*/ 260 w 2280"/>
                  <a:gd name="T5" fmla="*/ 0 h 170"/>
                  <a:gd name="T6" fmla="*/ 390 w 2280"/>
                  <a:gd name="T7" fmla="*/ 0 h 170"/>
                  <a:gd name="T8" fmla="*/ 531 w 2280"/>
                  <a:gd name="T9" fmla="*/ 0 h 170"/>
                  <a:gd name="T10" fmla="*/ 676 w 2280"/>
                  <a:gd name="T11" fmla="*/ 0 h 170"/>
                  <a:gd name="T12" fmla="*/ 812 w 2280"/>
                  <a:gd name="T13" fmla="*/ 0 h 170"/>
                  <a:gd name="T14" fmla="*/ 952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3175" cap="flat"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16" name="Freeform 7"/>
              <p:cNvSpPr>
                <a:spLocks/>
              </p:cNvSpPr>
              <p:nvPr/>
            </p:nvSpPr>
            <p:spPr bwMode="auto">
              <a:xfrm rot="-830665">
                <a:off x="360" y="3336"/>
                <a:ext cx="2172" cy="67"/>
              </a:xfrm>
              <a:custGeom>
                <a:avLst/>
                <a:gdLst>
                  <a:gd name="T0" fmla="*/ 0 w 2280"/>
                  <a:gd name="T1" fmla="*/ 0 h 170"/>
                  <a:gd name="T2" fmla="*/ 118 w 2280"/>
                  <a:gd name="T3" fmla="*/ 0 h 170"/>
                  <a:gd name="T4" fmla="*/ 260 w 2280"/>
                  <a:gd name="T5" fmla="*/ 0 h 170"/>
                  <a:gd name="T6" fmla="*/ 390 w 2280"/>
                  <a:gd name="T7" fmla="*/ 0 h 170"/>
                  <a:gd name="T8" fmla="*/ 531 w 2280"/>
                  <a:gd name="T9" fmla="*/ 0 h 170"/>
                  <a:gd name="T10" fmla="*/ 676 w 2280"/>
                  <a:gd name="T11" fmla="*/ 0 h 170"/>
                  <a:gd name="T12" fmla="*/ 812 w 2280"/>
                  <a:gd name="T13" fmla="*/ 0 h 170"/>
                  <a:gd name="T14" fmla="*/ 952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3175" cap="flat"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17" name="Freeform 8"/>
              <p:cNvSpPr>
                <a:spLocks/>
              </p:cNvSpPr>
              <p:nvPr/>
            </p:nvSpPr>
            <p:spPr bwMode="auto">
              <a:xfrm rot="-830665">
                <a:off x="379" y="3409"/>
                <a:ext cx="2172" cy="68"/>
              </a:xfrm>
              <a:custGeom>
                <a:avLst/>
                <a:gdLst>
                  <a:gd name="T0" fmla="*/ 0 w 2280"/>
                  <a:gd name="T1" fmla="*/ 0 h 170"/>
                  <a:gd name="T2" fmla="*/ 118 w 2280"/>
                  <a:gd name="T3" fmla="*/ 0 h 170"/>
                  <a:gd name="T4" fmla="*/ 260 w 2280"/>
                  <a:gd name="T5" fmla="*/ 0 h 170"/>
                  <a:gd name="T6" fmla="*/ 390 w 2280"/>
                  <a:gd name="T7" fmla="*/ 0 h 170"/>
                  <a:gd name="T8" fmla="*/ 531 w 2280"/>
                  <a:gd name="T9" fmla="*/ 0 h 170"/>
                  <a:gd name="T10" fmla="*/ 676 w 2280"/>
                  <a:gd name="T11" fmla="*/ 0 h 170"/>
                  <a:gd name="T12" fmla="*/ 812 w 2280"/>
                  <a:gd name="T13" fmla="*/ 0 h 170"/>
                  <a:gd name="T14" fmla="*/ 952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3175" cap="flat"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37914" name="Freeform 9"/>
            <p:cNvSpPr>
              <a:spLocks/>
            </p:cNvSpPr>
            <p:nvPr/>
          </p:nvSpPr>
          <p:spPr bwMode="auto">
            <a:xfrm rot="-830665">
              <a:off x="415" y="3433"/>
              <a:ext cx="2172" cy="68"/>
            </a:xfrm>
            <a:custGeom>
              <a:avLst/>
              <a:gdLst>
                <a:gd name="T0" fmla="*/ 0 w 2280"/>
                <a:gd name="T1" fmla="*/ 0 h 170"/>
                <a:gd name="T2" fmla="*/ 118 w 2280"/>
                <a:gd name="T3" fmla="*/ 0 h 170"/>
                <a:gd name="T4" fmla="*/ 260 w 2280"/>
                <a:gd name="T5" fmla="*/ 0 h 170"/>
                <a:gd name="T6" fmla="*/ 390 w 2280"/>
                <a:gd name="T7" fmla="*/ 0 h 170"/>
                <a:gd name="T8" fmla="*/ 531 w 2280"/>
                <a:gd name="T9" fmla="*/ 0 h 170"/>
                <a:gd name="T10" fmla="*/ 676 w 2280"/>
                <a:gd name="T11" fmla="*/ 0 h 170"/>
                <a:gd name="T12" fmla="*/ 812 w 2280"/>
                <a:gd name="T13" fmla="*/ 0 h 170"/>
                <a:gd name="T14" fmla="*/ 952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3175" cap="flat" cmpd="sng">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37891" name="Rectangle 10"/>
          <p:cNvSpPr>
            <a:spLocks noChangeArrowheads="1"/>
          </p:cNvSpPr>
          <p:nvPr/>
        </p:nvSpPr>
        <p:spPr bwMode="auto">
          <a:xfrm>
            <a:off x="1116013" y="6323013"/>
            <a:ext cx="2681287" cy="419100"/>
          </a:xfrm>
          <a:prstGeom prst="rect">
            <a:avLst/>
          </a:prstGeom>
          <a:noFill/>
          <a:ln>
            <a:noFill/>
          </a:ln>
          <a:effectLst>
            <a:outerShdw dist="107763" dir="2700000" algn="ctr" rotWithShape="0">
              <a:srgbClr val="0D303D"/>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nchor="b"/>
          <a:lstStyle/>
          <a:p>
            <a:pPr>
              <a:lnSpc>
                <a:spcPct val="100000"/>
              </a:lnSpc>
              <a:spcBef>
                <a:spcPct val="0"/>
              </a:spcBef>
              <a:spcAft>
                <a:spcPct val="0"/>
              </a:spcAft>
              <a:buClrTx/>
              <a:buSzTx/>
              <a:buFontTx/>
              <a:buNone/>
            </a:pPr>
            <a:endParaRPr lang="en-US" sz="2400">
              <a:solidFill>
                <a:schemeClr val="tx1"/>
              </a:solidFill>
              <a:cs typeface="Arial Unicode MS" charset="0"/>
            </a:endParaRPr>
          </a:p>
        </p:txBody>
      </p:sp>
      <p:grpSp>
        <p:nvGrpSpPr>
          <p:cNvPr id="37892" name="Group 80"/>
          <p:cNvGrpSpPr>
            <a:grpSpLocks/>
          </p:cNvGrpSpPr>
          <p:nvPr/>
        </p:nvGrpSpPr>
        <p:grpSpPr bwMode="auto">
          <a:xfrm>
            <a:off x="3048000" y="3581400"/>
            <a:ext cx="1752600" cy="765175"/>
            <a:chOff x="1374" y="665"/>
            <a:chExt cx="2280" cy="554"/>
          </a:xfrm>
        </p:grpSpPr>
        <p:sp>
          <p:nvSpPr>
            <p:cNvPr id="37907" name="Freeform 81"/>
            <p:cNvSpPr>
              <a:spLocks/>
            </p:cNvSpPr>
            <p:nvPr/>
          </p:nvSpPr>
          <p:spPr bwMode="auto">
            <a:xfrm>
              <a:off x="1374" y="665"/>
              <a:ext cx="2280" cy="170"/>
            </a:xfrm>
            <a:custGeom>
              <a:avLst/>
              <a:gdLst>
                <a:gd name="T0" fmla="*/ 0 w 2280"/>
                <a:gd name="T1" fmla="*/ 163 h 170"/>
                <a:gd name="T2" fmla="*/ 282 w 2280"/>
                <a:gd name="T3" fmla="*/ 7 h 170"/>
                <a:gd name="T4" fmla="*/ 624 w 2280"/>
                <a:gd name="T5" fmla="*/ 163 h 170"/>
                <a:gd name="T6" fmla="*/ 930 w 2280"/>
                <a:gd name="T7" fmla="*/ 1 h 170"/>
                <a:gd name="T8" fmla="*/ 1272 w 2280"/>
                <a:gd name="T9" fmla="*/ 163 h 170"/>
                <a:gd name="T10" fmla="*/ 1620 w 2280"/>
                <a:gd name="T11" fmla="*/ 1 h 170"/>
                <a:gd name="T12" fmla="*/ 1944 w 2280"/>
                <a:gd name="T13" fmla="*/ 169 h 170"/>
                <a:gd name="T14" fmla="*/ 2280 w 2280"/>
                <a:gd name="T15" fmla="*/ 7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57150" cap="flat" cmpd="sng">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08" name="Freeform 82"/>
            <p:cNvSpPr>
              <a:spLocks/>
            </p:cNvSpPr>
            <p:nvPr/>
          </p:nvSpPr>
          <p:spPr bwMode="auto">
            <a:xfrm>
              <a:off x="1374" y="761"/>
              <a:ext cx="2280" cy="170"/>
            </a:xfrm>
            <a:custGeom>
              <a:avLst/>
              <a:gdLst>
                <a:gd name="T0" fmla="*/ 0 w 2280"/>
                <a:gd name="T1" fmla="*/ 163 h 170"/>
                <a:gd name="T2" fmla="*/ 282 w 2280"/>
                <a:gd name="T3" fmla="*/ 7 h 170"/>
                <a:gd name="T4" fmla="*/ 624 w 2280"/>
                <a:gd name="T5" fmla="*/ 163 h 170"/>
                <a:gd name="T6" fmla="*/ 930 w 2280"/>
                <a:gd name="T7" fmla="*/ 1 h 170"/>
                <a:gd name="T8" fmla="*/ 1272 w 2280"/>
                <a:gd name="T9" fmla="*/ 163 h 170"/>
                <a:gd name="T10" fmla="*/ 1620 w 2280"/>
                <a:gd name="T11" fmla="*/ 1 h 170"/>
                <a:gd name="T12" fmla="*/ 1944 w 2280"/>
                <a:gd name="T13" fmla="*/ 169 h 170"/>
                <a:gd name="T14" fmla="*/ 2280 w 2280"/>
                <a:gd name="T15" fmla="*/ 7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57150" cap="flat" cmpd="sng">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09" name="Freeform 83"/>
            <p:cNvSpPr>
              <a:spLocks/>
            </p:cNvSpPr>
            <p:nvPr/>
          </p:nvSpPr>
          <p:spPr bwMode="auto">
            <a:xfrm>
              <a:off x="1374" y="857"/>
              <a:ext cx="2280" cy="170"/>
            </a:xfrm>
            <a:custGeom>
              <a:avLst/>
              <a:gdLst>
                <a:gd name="T0" fmla="*/ 0 w 2280"/>
                <a:gd name="T1" fmla="*/ 163 h 170"/>
                <a:gd name="T2" fmla="*/ 282 w 2280"/>
                <a:gd name="T3" fmla="*/ 7 h 170"/>
                <a:gd name="T4" fmla="*/ 624 w 2280"/>
                <a:gd name="T5" fmla="*/ 163 h 170"/>
                <a:gd name="T6" fmla="*/ 930 w 2280"/>
                <a:gd name="T7" fmla="*/ 1 h 170"/>
                <a:gd name="T8" fmla="*/ 1272 w 2280"/>
                <a:gd name="T9" fmla="*/ 163 h 170"/>
                <a:gd name="T10" fmla="*/ 1620 w 2280"/>
                <a:gd name="T11" fmla="*/ 1 h 170"/>
                <a:gd name="T12" fmla="*/ 1944 w 2280"/>
                <a:gd name="T13" fmla="*/ 169 h 170"/>
                <a:gd name="T14" fmla="*/ 2280 w 2280"/>
                <a:gd name="T15" fmla="*/ 7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57150" cap="flat" cmpd="sng">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10" name="Freeform 84"/>
            <p:cNvSpPr>
              <a:spLocks/>
            </p:cNvSpPr>
            <p:nvPr/>
          </p:nvSpPr>
          <p:spPr bwMode="auto">
            <a:xfrm>
              <a:off x="1374" y="953"/>
              <a:ext cx="2280" cy="170"/>
            </a:xfrm>
            <a:custGeom>
              <a:avLst/>
              <a:gdLst>
                <a:gd name="T0" fmla="*/ 0 w 2280"/>
                <a:gd name="T1" fmla="*/ 163 h 170"/>
                <a:gd name="T2" fmla="*/ 282 w 2280"/>
                <a:gd name="T3" fmla="*/ 7 h 170"/>
                <a:gd name="T4" fmla="*/ 624 w 2280"/>
                <a:gd name="T5" fmla="*/ 163 h 170"/>
                <a:gd name="T6" fmla="*/ 930 w 2280"/>
                <a:gd name="T7" fmla="*/ 1 h 170"/>
                <a:gd name="T8" fmla="*/ 1272 w 2280"/>
                <a:gd name="T9" fmla="*/ 163 h 170"/>
                <a:gd name="T10" fmla="*/ 1620 w 2280"/>
                <a:gd name="T11" fmla="*/ 1 h 170"/>
                <a:gd name="T12" fmla="*/ 1944 w 2280"/>
                <a:gd name="T13" fmla="*/ 169 h 170"/>
                <a:gd name="T14" fmla="*/ 2280 w 2280"/>
                <a:gd name="T15" fmla="*/ 7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57150" cap="flat" cmpd="sng">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7911" name="Freeform 85"/>
            <p:cNvSpPr>
              <a:spLocks/>
            </p:cNvSpPr>
            <p:nvPr/>
          </p:nvSpPr>
          <p:spPr bwMode="auto">
            <a:xfrm>
              <a:off x="1374" y="1049"/>
              <a:ext cx="2280" cy="170"/>
            </a:xfrm>
            <a:custGeom>
              <a:avLst/>
              <a:gdLst>
                <a:gd name="T0" fmla="*/ 0 w 2280"/>
                <a:gd name="T1" fmla="*/ 163 h 170"/>
                <a:gd name="T2" fmla="*/ 282 w 2280"/>
                <a:gd name="T3" fmla="*/ 7 h 170"/>
                <a:gd name="T4" fmla="*/ 624 w 2280"/>
                <a:gd name="T5" fmla="*/ 163 h 170"/>
                <a:gd name="T6" fmla="*/ 930 w 2280"/>
                <a:gd name="T7" fmla="*/ 1 h 170"/>
                <a:gd name="T8" fmla="*/ 1272 w 2280"/>
                <a:gd name="T9" fmla="*/ 163 h 170"/>
                <a:gd name="T10" fmla="*/ 1620 w 2280"/>
                <a:gd name="T11" fmla="*/ 1 h 170"/>
                <a:gd name="T12" fmla="*/ 1944 w 2280"/>
                <a:gd name="T13" fmla="*/ 169 h 170"/>
                <a:gd name="T14" fmla="*/ 2280 w 2280"/>
                <a:gd name="T15" fmla="*/ 7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57150" cap="flat" cmpd="sng">
              <a:solidFill>
                <a:srgbClr val="FF0000"/>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37893" name="Rectangle 86"/>
          <p:cNvSpPr>
            <a:spLocks noChangeArrowheads="1"/>
          </p:cNvSpPr>
          <p:nvPr/>
        </p:nvSpPr>
        <p:spPr bwMode="auto">
          <a:xfrm>
            <a:off x="1657350" y="4383088"/>
            <a:ext cx="1428750" cy="419100"/>
          </a:xfrm>
          <a:prstGeom prst="rect">
            <a:avLst/>
          </a:prstGeom>
          <a:noFill/>
          <a:ln>
            <a:noFill/>
          </a:ln>
          <a:effectLst>
            <a:outerShdw dist="107763" dir="2700000" algn="ctr" rotWithShape="0">
              <a:srgbClr val="0D303D"/>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nchor="b"/>
          <a:lstStyle/>
          <a:p>
            <a:pPr>
              <a:lnSpc>
                <a:spcPct val="100000"/>
              </a:lnSpc>
              <a:spcBef>
                <a:spcPct val="0"/>
              </a:spcBef>
              <a:spcAft>
                <a:spcPct val="0"/>
              </a:spcAft>
              <a:buClrTx/>
              <a:buSzTx/>
              <a:buFontTx/>
              <a:buNone/>
            </a:pPr>
            <a:endParaRPr lang="en-US" sz="2400">
              <a:solidFill>
                <a:schemeClr val="tx1"/>
              </a:solidFill>
              <a:cs typeface="Arial Unicode MS" charset="0"/>
            </a:endParaRPr>
          </a:p>
        </p:txBody>
      </p:sp>
      <p:sp>
        <p:nvSpPr>
          <p:cNvPr id="905329" name="Rectangle 113"/>
          <p:cNvSpPr>
            <a:spLocks noChangeArrowheads="1"/>
          </p:cNvSpPr>
          <p:nvPr/>
        </p:nvSpPr>
        <p:spPr bwMode="auto">
          <a:xfrm>
            <a:off x="5526088" y="4330700"/>
            <a:ext cx="2076450" cy="419100"/>
          </a:xfrm>
          <a:prstGeom prst="rect">
            <a:avLst/>
          </a:prstGeom>
          <a:noFill/>
          <a:ln w="9525">
            <a:noFill/>
            <a:miter lim="800000"/>
            <a:headEnd type="none" w="sm" len="sm"/>
            <a:tailEnd type="none" w="sm" len="sm"/>
          </a:ln>
          <a:effectLst>
            <a:outerShdw dist="107763" dir="2700000" algn="ctr" rotWithShape="0">
              <a:srgbClr val="0D303D"/>
            </a:outerShdw>
          </a:effectLst>
        </p:spPr>
        <p:txBody>
          <a:bodyPr anchor="b"/>
          <a:lstStyle/>
          <a:p>
            <a:pPr>
              <a:lnSpc>
                <a:spcPct val="100000"/>
              </a:lnSpc>
              <a:spcBef>
                <a:spcPct val="0"/>
              </a:spcBef>
              <a:spcAft>
                <a:spcPct val="0"/>
              </a:spcAft>
              <a:buClrTx/>
              <a:buSzTx/>
              <a:buFontTx/>
              <a:buNone/>
              <a:defRPr/>
            </a:pPr>
            <a:endParaRPr lang="en-US" altLang="he-IL" sz="2400">
              <a:solidFill>
                <a:schemeClr val="tx1"/>
              </a:solidFill>
              <a:effectLst>
                <a:outerShdw blurRad="38100" dist="38100" dir="2700000" algn="tl">
                  <a:srgbClr val="000000"/>
                </a:outerShdw>
              </a:effectLst>
              <a:ea typeface="Arial Unicode MS" pitchFamily="34" charset="-128"/>
              <a:cs typeface="Arial Unicode MS" pitchFamily="34" charset="-128"/>
            </a:endParaRPr>
          </a:p>
        </p:txBody>
      </p:sp>
      <p:grpSp>
        <p:nvGrpSpPr>
          <p:cNvPr id="37895" name="Group 114"/>
          <p:cNvGrpSpPr>
            <a:grpSpLocks/>
          </p:cNvGrpSpPr>
          <p:nvPr/>
        </p:nvGrpSpPr>
        <p:grpSpPr bwMode="auto">
          <a:xfrm>
            <a:off x="2971800" y="1752600"/>
            <a:ext cx="2514600" cy="1104900"/>
            <a:chOff x="564" y="1884"/>
            <a:chExt cx="1806" cy="840"/>
          </a:xfrm>
        </p:grpSpPr>
        <p:graphicFrame>
          <p:nvGraphicFramePr>
            <p:cNvPr id="37905" name="Object 115"/>
            <p:cNvGraphicFramePr>
              <a:graphicFrameLocks/>
            </p:cNvGraphicFramePr>
            <p:nvPr/>
          </p:nvGraphicFramePr>
          <p:xfrm>
            <a:off x="564" y="1884"/>
            <a:ext cx="1776" cy="840"/>
          </p:xfrm>
          <a:graphic>
            <a:graphicData uri="http://schemas.openxmlformats.org/presentationml/2006/ole">
              <mc:AlternateContent xmlns:mc="http://schemas.openxmlformats.org/markup-compatibility/2006">
                <mc:Choice xmlns:v="urn:schemas-microsoft-com:vml" Requires="v">
                  <p:oleObj spid="_x0000_s1077" name="Microsoft ClipArt Gallery" r:id="rId4" imgW="3658951" imgH="2338001" progId="">
                    <p:embed/>
                  </p:oleObj>
                </mc:Choice>
                <mc:Fallback>
                  <p:oleObj name="Microsoft ClipArt Gallery" r:id="rId4" imgW="3658951" imgH="233800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 y="1884"/>
                          <a:ext cx="1776" cy="840"/>
                        </a:xfrm>
                        <a:prstGeom prst="rect">
                          <a:avLst/>
                        </a:prstGeom>
                        <a:noFill/>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7906" name="Freeform 116"/>
            <p:cNvSpPr>
              <a:spLocks/>
            </p:cNvSpPr>
            <p:nvPr/>
          </p:nvSpPr>
          <p:spPr bwMode="auto">
            <a:xfrm>
              <a:off x="638" y="2147"/>
              <a:ext cx="1732" cy="421"/>
            </a:xfrm>
            <a:custGeom>
              <a:avLst/>
              <a:gdLst>
                <a:gd name="T0" fmla="*/ 1509 w 1732"/>
                <a:gd name="T1" fmla="*/ 421 h 421"/>
                <a:gd name="T2" fmla="*/ 1732 w 1732"/>
                <a:gd name="T3" fmla="*/ 157 h 421"/>
                <a:gd name="T4" fmla="*/ 976 w 1732"/>
                <a:gd name="T5" fmla="*/ 0 h 421"/>
                <a:gd name="T6" fmla="*/ 0 w 1732"/>
                <a:gd name="T7" fmla="*/ 38 h 421"/>
                <a:gd name="T8" fmla="*/ 877 w 1732"/>
                <a:gd name="T9" fmla="*/ 126 h 421"/>
                <a:gd name="T10" fmla="*/ 1509 w 1732"/>
                <a:gd name="T11" fmla="*/ 421 h 421"/>
                <a:gd name="T12" fmla="*/ 0 60000 65536"/>
                <a:gd name="T13" fmla="*/ 0 60000 65536"/>
                <a:gd name="T14" fmla="*/ 0 60000 65536"/>
                <a:gd name="T15" fmla="*/ 0 60000 65536"/>
                <a:gd name="T16" fmla="*/ 0 60000 65536"/>
                <a:gd name="T17" fmla="*/ 0 60000 65536"/>
                <a:gd name="T18" fmla="*/ 0 w 1732"/>
                <a:gd name="T19" fmla="*/ 0 h 421"/>
                <a:gd name="T20" fmla="*/ 1732 w 1732"/>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1732" h="421">
                  <a:moveTo>
                    <a:pt x="1509" y="421"/>
                  </a:moveTo>
                  <a:lnTo>
                    <a:pt x="1732" y="157"/>
                  </a:lnTo>
                  <a:lnTo>
                    <a:pt x="976" y="0"/>
                  </a:lnTo>
                  <a:lnTo>
                    <a:pt x="0" y="38"/>
                  </a:lnTo>
                  <a:lnTo>
                    <a:pt x="877" y="126"/>
                  </a:lnTo>
                  <a:lnTo>
                    <a:pt x="1509" y="421"/>
                  </a:lnTo>
                  <a:close/>
                </a:path>
              </a:pathLst>
            </a:custGeom>
            <a:solidFill>
              <a:srgbClr val="FF0000"/>
            </a:solidFill>
            <a:ln w="12700" cap="flat" cmpd="sng">
              <a:solidFill>
                <a:srgbClr val="FF0000"/>
              </a:solidFill>
              <a:prstDash val="solid"/>
              <a:round/>
              <a:headEnd type="none" w="sm" len="sm"/>
              <a:tailEnd type="none" w="sm" len="sm"/>
            </a:ln>
          </p:spPr>
          <p:txBody>
            <a:bodyPr wrap="none" anchor="ctr"/>
            <a:lstStyle/>
            <a:p>
              <a:endParaRPr lang="en-US"/>
            </a:p>
          </p:txBody>
        </p:sp>
      </p:grpSp>
      <p:sp>
        <p:nvSpPr>
          <p:cNvPr id="37896" name="Rectangle 118"/>
          <p:cNvSpPr>
            <a:spLocks noChangeArrowheads="1"/>
          </p:cNvSpPr>
          <p:nvPr/>
        </p:nvSpPr>
        <p:spPr bwMode="auto">
          <a:xfrm>
            <a:off x="5410200" y="2590800"/>
            <a:ext cx="2667000" cy="419100"/>
          </a:xfrm>
          <a:prstGeom prst="rect">
            <a:avLst/>
          </a:prstGeom>
          <a:noFill/>
          <a:ln>
            <a:noFill/>
          </a:ln>
          <a:effectLst>
            <a:outerShdw dist="107763" dir="2700000" algn="ctr" rotWithShape="0">
              <a:srgbClr val="0D303D"/>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nchor="b"/>
          <a:lstStyle/>
          <a:p>
            <a:pPr>
              <a:lnSpc>
                <a:spcPct val="100000"/>
              </a:lnSpc>
              <a:spcBef>
                <a:spcPct val="0"/>
              </a:spcBef>
              <a:spcAft>
                <a:spcPct val="0"/>
              </a:spcAft>
              <a:buClrTx/>
              <a:buSzTx/>
              <a:buFontTx/>
              <a:buNone/>
            </a:pPr>
            <a:endParaRPr lang="en-US" sz="2400">
              <a:solidFill>
                <a:schemeClr val="tx1"/>
              </a:solidFill>
              <a:cs typeface="Arial Unicode MS" charset="0"/>
            </a:endParaRPr>
          </a:p>
        </p:txBody>
      </p:sp>
      <p:grpSp>
        <p:nvGrpSpPr>
          <p:cNvPr id="37897" name="Group 121"/>
          <p:cNvGrpSpPr>
            <a:grpSpLocks/>
          </p:cNvGrpSpPr>
          <p:nvPr/>
        </p:nvGrpSpPr>
        <p:grpSpPr bwMode="auto">
          <a:xfrm>
            <a:off x="3200400" y="1295400"/>
            <a:ext cx="2438400" cy="4800600"/>
            <a:chOff x="768" y="1584"/>
            <a:chExt cx="1536" cy="3024"/>
          </a:xfrm>
        </p:grpSpPr>
        <p:sp>
          <p:nvSpPr>
            <p:cNvPr id="37902" name="Text Box 122"/>
            <p:cNvSpPr txBox="1">
              <a:spLocks noChangeArrowheads="1"/>
            </p:cNvSpPr>
            <p:nvPr/>
          </p:nvSpPr>
          <p:spPr bwMode="auto">
            <a:xfrm>
              <a:off x="768" y="1584"/>
              <a:ext cx="15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eaLnBrk="1" hangingPunct="1">
                <a:lnSpc>
                  <a:spcPct val="100000"/>
                </a:lnSpc>
                <a:spcBef>
                  <a:spcPct val="50000"/>
                </a:spcBef>
                <a:spcAft>
                  <a:spcPct val="0"/>
                </a:spcAft>
                <a:buClrTx/>
                <a:buSzTx/>
                <a:buFontTx/>
                <a:buNone/>
              </a:pPr>
              <a:r>
                <a:rPr lang="en-US" sz="2400">
                  <a:solidFill>
                    <a:schemeClr val="tx1"/>
                  </a:solidFill>
                  <a:cs typeface="Times New Roman" charset="0"/>
                </a:rPr>
                <a:t>Monochromatic</a:t>
              </a:r>
            </a:p>
          </p:txBody>
        </p:sp>
        <p:sp>
          <p:nvSpPr>
            <p:cNvPr id="37903" name="Text Box 123"/>
            <p:cNvSpPr txBox="1">
              <a:spLocks noChangeArrowheads="1"/>
            </p:cNvSpPr>
            <p:nvPr/>
          </p:nvSpPr>
          <p:spPr bwMode="auto">
            <a:xfrm>
              <a:off x="768" y="2688"/>
              <a:ext cx="139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eaLnBrk="1" hangingPunct="1">
                <a:lnSpc>
                  <a:spcPct val="100000"/>
                </a:lnSpc>
                <a:spcBef>
                  <a:spcPct val="50000"/>
                </a:spcBef>
                <a:spcAft>
                  <a:spcPct val="0"/>
                </a:spcAft>
                <a:buClrTx/>
                <a:buSzTx/>
                <a:buFontTx/>
                <a:buNone/>
              </a:pPr>
              <a:r>
                <a:rPr lang="en-US" sz="2400">
                  <a:solidFill>
                    <a:schemeClr val="tx1"/>
                  </a:solidFill>
                  <a:cs typeface="Times New Roman" charset="0"/>
                </a:rPr>
                <a:t>Coherent</a:t>
              </a:r>
            </a:p>
          </p:txBody>
        </p:sp>
        <p:sp>
          <p:nvSpPr>
            <p:cNvPr id="37904" name="Text Box 124"/>
            <p:cNvSpPr txBox="1">
              <a:spLocks noChangeArrowheads="1"/>
            </p:cNvSpPr>
            <p:nvPr/>
          </p:nvSpPr>
          <p:spPr bwMode="auto">
            <a:xfrm>
              <a:off x="768" y="3745"/>
              <a:ext cx="1488" cy="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a:lnSpc>
                  <a:spcPct val="100000"/>
                </a:lnSpc>
                <a:spcBef>
                  <a:spcPct val="0"/>
                </a:spcBef>
                <a:spcAft>
                  <a:spcPct val="0"/>
                </a:spcAft>
                <a:buClrTx/>
                <a:buSzTx/>
                <a:buFontTx/>
                <a:buNone/>
              </a:pPr>
              <a:r>
                <a:rPr lang="en-US" sz="2400">
                  <a:solidFill>
                    <a:schemeClr val="tx1"/>
                  </a:solidFill>
                  <a:cs typeface="Times New Roman" charset="0"/>
                </a:rPr>
                <a:t>Collimated (non-divergent)</a:t>
              </a:r>
            </a:p>
            <a:p>
              <a:pPr algn="l" eaLnBrk="1" hangingPunct="1">
                <a:lnSpc>
                  <a:spcPct val="100000"/>
                </a:lnSpc>
                <a:spcBef>
                  <a:spcPct val="50000"/>
                </a:spcBef>
                <a:spcAft>
                  <a:spcPct val="0"/>
                </a:spcAft>
                <a:buClrTx/>
                <a:buSzTx/>
                <a:buFontTx/>
                <a:buNone/>
              </a:pPr>
              <a:endParaRPr kumimoji="0" lang="en-US" sz="2400" b="0">
                <a:solidFill>
                  <a:schemeClr val="tx1"/>
                </a:solidFill>
                <a:cs typeface="Times New Roman" charset="0"/>
              </a:endParaRPr>
            </a:p>
          </p:txBody>
        </p:sp>
      </p:grpSp>
      <p:grpSp>
        <p:nvGrpSpPr>
          <p:cNvPr id="37898" name="Group 125"/>
          <p:cNvGrpSpPr>
            <a:grpSpLocks/>
          </p:cNvGrpSpPr>
          <p:nvPr/>
        </p:nvGrpSpPr>
        <p:grpSpPr bwMode="auto">
          <a:xfrm>
            <a:off x="5562600" y="2514600"/>
            <a:ext cx="3429000" cy="3902075"/>
            <a:chOff x="3504" y="1584"/>
            <a:chExt cx="2160" cy="2458"/>
          </a:xfrm>
        </p:grpSpPr>
        <p:sp>
          <p:nvSpPr>
            <p:cNvPr id="37899" name="Text Box 126"/>
            <p:cNvSpPr txBox="1">
              <a:spLocks noChangeArrowheads="1"/>
            </p:cNvSpPr>
            <p:nvPr/>
          </p:nvSpPr>
          <p:spPr bwMode="auto">
            <a:xfrm>
              <a:off x="3504" y="1584"/>
              <a:ext cx="1824"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eaLnBrk="1" hangingPunct="1">
                <a:lnSpc>
                  <a:spcPct val="100000"/>
                </a:lnSpc>
                <a:spcBef>
                  <a:spcPct val="50000"/>
                </a:spcBef>
                <a:spcAft>
                  <a:spcPct val="0"/>
                </a:spcAft>
                <a:buClrTx/>
                <a:buSzTx/>
                <a:buFontTx/>
                <a:buNone/>
              </a:pPr>
              <a:endParaRPr lang="en-US" sz="2400">
                <a:solidFill>
                  <a:schemeClr val="tx1"/>
                </a:solidFill>
                <a:cs typeface="Times New Roman" charset="0"/>
              </a:endParaRPr>
            </a:p>
          </p:txBody>
        </p:sp>
        <p:sp>
          <p:nvSpPr>
            <p:cNvPr id="905343" name="Text Box 127"/>
            <p:cNvSpPr txBox="1">
              <a:spLocks noChangeArrowheads="1"/>
            </p:cNvSpPr>
            <p:nvPr/>
          </p:nvSpPr>
          <p:spPr bwMode="auto">
            <a:xfrm>
              <a:off x="3504" y="2688"/>
              <a:ext cx="2160" cy="288"/>
            </a:xfrm>
            <a:prstGeom prst="rect">
              <a:avLst/>
            </a:prstGeom>
            <a:noFill/>
            <a:ln w="9525">
              <a:noFill/>
              <a:miter lim="800000"/>
              <a:headEnd/>
              <a:tailEnd/>
            </a:ln>
            <a:effectLst/>
          </p:spPr>
          <p:txBody>
            <a:bodyPr>
              <a:spAutoFit/>
            </a:bodyPr>
            <a:lstStyle/>
            <a:p>
              <a:pPr algn="l" eaLnBrk="1" hangingPunct="1">
                <a:lnSpc>
                  <a:spcPct val="100000"/>
                </a:lnSpc>
                <a:spcBef>
                  <a:spcPct val="50000"/>
                </a:spcBef>
                <a:spcAft>
                  <a:spcPct val="0"/>
                </a:spcAft>
                <a:buClrTx/>
                <a:buSzTx/>
                <a:buFontTx/>
                <a:buNone/>
                <a:defRPr/>
              </a:pPr>
              <a:endParaRPr lang="en-US" sz="2400">
                <a:solidFill>
                  <a:schemeClr val="tx1"/>
                </a:solidFill>
                <a:effectLst>
                  <a:outerShdw blurRad="38100" dist="38100" dir="2700000" algn="tl">
                    <a:srgbClr val="000000"/>
                  </a:outerShdw>
                </a:effectLst>
                <a:ea typeface="Arial Unicode MS" pitchFamily="34" charset="-128"/>
                <a:cs typeface="Times New Roman" pitchFamily="18" charset="0"/>
              </a:endParaRPr>
            </a:p>
          </p:txBody>
        </p:sp>
        <p:sp>
          <p:nvSpPr>
            <p:cNvPr id="37901" name="Text Box 128"/>
            <p:cNvSpPr txBox="1">
              <a:spLocks noChangeArrowheads="1"/>
            </p:cNvSpPr>
            <p:nvPr/>
          </p:nvSpPr>
          <p:spPr bwMode="auto">
            <a:xfrm>
              <a:off x="3504" y="3754"/>
              <a:ext cx="163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eaLnBrk="1" hangingPunct="1">
                <a:lnSpc>
                  <a:spcPct val="100000"/>
                </a:lnSpc>
                <a:spcBef>
                  <a:spcPct val="50000"/>
                </a:spcBef>
                <a:spcAft>
                  <a:spcPct val="0"/>
                </a:spcAft>
                <a:buClrTx/>
                <a:buSzTx/>
                <a:buFontTx/>
                <a:buNone/>
              </a:pPr>
              <a:endParaRPr lang="en-US" sz="2400">
                <a:solidFill>
                  <a:schemeClr val="tx1"/>
                </a:solidFill>
                <a:cs typeface="Times New Roman" charset="0"/>
              </a:endParaRPr>
            </a:p>
          </p:txBody>
        </p:sp>
      </p:grpSp>
    </p:spTree>
    <p:extLst>
      <p:ext uri="{BB962C8B-B14F-4D97-AF65-F5344CB8AC3E}">
        <p14:creationId xmlns:p14="http://schemas.microsoft.com/office/powerpoint/2010/main" val="3457822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p:cNvSpPr>
            <a:spLocks noGrp="1" noChangeArrowheads="1"/>
          </p:cNvSpPr>
          <p:nvPr>
            <p:ph type="title"/>
          </p:nvPr>
        </p:nvSpPr>
        <p:spPr>
          <a:xfrm>
            <a:off x="549275" y="107576"/>
            <a:ext cx="8042276" cy="1336956"/>
          </a:xfrm>
        </p:spPr>
        <p:txBody>
          <a:bodyPr/>
          <a:lstStyle/>
          <a:p>
            <a:pPr eaLnBrk="1" hangingPunct="1"/>
            <a:r>
              <a:rPr lang="en-US" dirty="0">
                <a:latin typeface="Tahoma" charset="0"/>
              </a:rPr>
              <a:t>Laser Components</a:t>
            </a:r>
          </a:p>
        </p:txBody>
      </p:sp>
      <p:pic>
        <p:nvPicPr>
          <p:cNvPr id="330754" name="Picture 10" descr="LaserConstruc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12144" b="12144"/>
          <a:stretch>
            <a:fillRect/>
          </a:stretch>
        </p:blipFill>
        <p:spPr>
          <a:xfrm>
            <a:off x="693091" y="1585062"/>
            <a:ext cx="7754643" cy="4188058"/>
          </a:xfrm>
        </p:spPr>
      </p:pic>
    </p:spTree>
    <p:extLst>
      <p:ext uri="{BB962C8B-B14F-4D97-AF65-F5344CB8AC3E}">
        <p14:creationId xmlns:p14="http://schemas.microsoft.com/office/powerpoint/2010/main" val="3911334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457200" y="0"/>
            <a:ext cx="8229600" cy="838200"/>
          </a:xfrm>
        </p:spPr>
        <p:txBody>
          <a:bodyPr/>
          <a:lstStyle/>
          <a:p>
            <a:pPr eaLnBrk="1" hangingPunct="1"/>
            <a:r>
              <a:rPr lang="en-US">
                <a:latin typeface="Tahoma" charset="0"/>
              </a:rPr>
              <a:t>Generation of Laser Radiation</a:t>
            </a:r>
          </a:p>
        </p:txBody>
      </p:sp>
      <p:pic>
        <p:nvPicPr>
          <p:cNvPr id="332802" name="Picture 5" descr="LaserGenera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73271" y="967945"/>
            <a:ext cx="7597458" cy="5321644"/>
          </a:xfrm>
        </p:spPr>
      </p:pic>
    </p:spTree>
    <p:extLst>
      <p:ext uri="{BB962C8B-B14F-4D97-AF65-F5344CB8AC3E}">
        <p14:creationId xmlns:p14="http://schemas.microsoft.com/office/powerpoint/2010/main" val="3639839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ChangeArrowheads="1"/>
          </p:cNvSpPr>
          <p:nvPr>
            <p:ph type="title"/>
          </p:nvPr>
        </p:nvSpPr>
        <p:spPr/>
        <p:txBody>
          <a:bodyPr/>
          <a:lstStyle/>
          <a:p>
            <a:pPr eaLnBrk="1" hangingPunct="1"/>
            <a:r>
              <a:rPr lang="en-US">
                <a:latin typeface="Tahoma" charset="0"/>
              </a:rPr>
              <a:t>Types of Lasers</a:t>
            </a:r>
          </a:p>
        </p:txBody>
      </p:sp>
      <p:sp>
        <p:nvSpPr>
          <p:cNvPr id="336898" name="Rectangle 3"/>
          <p:cNvSpPr>
            <a:spLocks noGrp="1" noChangeArrowheads="1"/>
          </p:cNvSpPr>
          <p:nvPr>
            <p:ph idx="1"/>
          </p:nvPr>
        </p:nvSpPr>
        <p:spPr>
          <a:xfrm>
            <a:off x="457200" y="2286000"/>
            <a:ext cx="8229600" cy="3200400"/>
          </a:xfrm>
        </p:spPr>
        <p:txBody>
          <a:bodyPr/>
          <a:lstStyle/>
          <a:p>
            <a:pPr eaLnBrk="1" hangingPunct="1"/>
            <a:r>
              <a:rPr lang="en-US">
                <a:latin typeface="Tahoma" charset="0"/>
              </a:rPr>
              <a:t>Gas</a:t>
            </a:r>
          </a:p>
          <a:p>
            <a:pPr eaLnBrk="1" hangingPunct="1"/>
            <a:r>
              <a:rPr lang="en-US">
                <a:latin typeface="Tahoma" charset="0"/>
              </a:rPr>
              <a:t>Dye</a:t>
            </a:r>
          </a:p>
          <a:p>
            <a:pPr eaLnBrk="1" hangingPunct="1"/>
            <a:r>
              <a:rPr lang="en-US">
                <a:latin typeface="Tahoma" charset="0"/>
              </a:rPr>
              <a:t>Solid State</a:t>
            </a:r>
          </a:p>
          <a:p>
            <a:pPr eaLnBrk="1" hangingPunct="1"/>
            <a:r>
              <a:rPr lang="en-US">
                <a:latin typeface="Tahoma" charset="0"/>
              </a:rPr>
              <a:t>Semiconductor</a:t>
            </a:r>
          </a:p>
          <a:p>
            <a:pPr eaLnBrk="1" hangingPunct="1"/>
            <a:r>
              <a:rPr lang="en-US">
                <a:latin typeface="Tahoma" charset="0"/>
              </a:rPr>
              <a:t>Chemical</a:t>
            </a:r>
          </a:p>
        </p:txBody>
      </p:sp>
    </p:spTree>
    <p:extLst>
      <p:ext uri="{BB962C8B-B14F-4D97-AF65-F5344CB8AC3E}">
        <p14:creationId xmlns:p14="http://schemas.microsoft.com/office/powerpoint/2010/main" val="984366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ChangeArrowheads="1"/>
          </p:cNvSpPr>
          <p:nvPr>
            <p:ph type="title"/>
          </p:nvPr>
        </p:nvSpPr>
        <p:spPr/>
        <p:txBody>
          <a:bodyPr/>
          <a:lstStyle/>
          <a:p>
            <a:pPr eaLnBrk="1" hangingPunct="1"/>
            <a:r>
              <a:rPr lang="en-US">
                <a:latin typeface="Tahoma" charset="0"/>
              </a:rPr>
              <a:t>Types of Lasers</a:t>
            </a:r>
          </a:p>
        </p:txBody>
      </p:sp>
      <p:pic>
        <p:nvPicPr>
          <p:cNvPr id="2050" name="Picture 2" descr="List of laser types - Wikipedia">
            <a:extLst>
              <a:ext uri="{FF2B5EF4-FFF2-40B4-BE49-F238E27FC236}">
                <a16:creationId xmlns:a16="http://schemas.microsoft.com/office/drawing/2014/main" id="{C50E4A9F-7E49-7545-B0F4-7CF0B4DE5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2374900"/>
            <a:ext cx="9144000"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25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ChangeArrowheads="1"/>
          </p:cNvSpPr>
          <p:nvPr/>
        </p:nvSpPr>
        <p:spPr bwMode="auto">
          <a:xfrm>
            <a:off x="838200" y="228600"/>
            <a:ext cx="7772400" cy="762000"/>
          </a:xfrm>
          <a:prstGeom prst="rect">
            <a:avLst/>
          </a:prstGeom>
          <a:noFill/>
          <a:ln w="9525">
            <a:noFill/>
            <a:miter lim="800000"/>
            <a:headEnd/>
            <a:tailEnd/>
          </a:ln>
          <a:effectLst/>
        </p:spPr>
        <p:txBody>
          <a:bodyPr anchor="ctr"/>
          <a:lstStyle/>
          <a:p>
            <a:pPr eaLnBrk="1" hangingPunct="1">
              <a:lnSpc>
                <a:spcPct val="100000"/>
              </a:lnSpc>
              <a:spcBef>
                <a:spcPct val="0"/>
              </a:spcBef>
              <a:spcAft>
                <a:spcPct val="0"/>
              </a:spcAft>
              <a:buClrTx/>
              <a:buSzTx/>
              <a:buFontTx/>
              <a:buNone/>
              <a:defRPr/>
            </a:pPr>
            <a:r>
              <a:rPr kumimoji="0" lang="en-US" sz="4400" b="0">
                <a:solidFill>
                  <a:schemeClr val="tx2"/>
                </a:solidFill>
                <a:effectLst>
                  <a:outerShdw blurRad="38100" dist="38100" dir="2700000" algn="tl">
                    <a:srgbClr val="C0C0C0"/>
                  </a:outerShdw>
                </a:effectLst>
                <a:latin typeface="Tahoma" pitchFamily="34" charset="0"/>
                <a:ea typeface="Arial Unicode MS" pitchFamily="34" charset="-128"/>
                <a:cs typeface="Arial Unicode MS" pitchFamily="34" charset="-128"/>
              </a:rPr>
              <a:t>Common Aesthetic Lasers</a:t>
            </a:r>
          </a:p>
        </p:txBody>
      </p:sp>
      <p:pic>
        <p:nvPicPr>
          <p:cNvPr id="337922" name="Picture 4" descr="CommonLasersCLEAR"/>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t="8308" b="8308"/>
          <a:stretch>
            <a:fillRect/>
          </a:stretch>
        </p:blipFill>
        <p:spPr/>
      </p:pic>
    </p:spTree>
    <p:extLst>
      <p:ext uri="{BB962C8B-B14F-4D97-AF65-F5344CB8AC3E}">
        <p14:creationId xmlns:p14="http://schemas.microsoft.com/office/powerpoint/2010/main" val="4155114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ChangeArrowheads="1"/>
          </p:cNvSpPr>
          <p:nvPr>
            <p:ph type="title"/>
          </p:nvPr>
        </p:nvSpPr>
        <p:spPr>
          <a:xfrm>
            <a:off x="549275" y="185621"/>
            <a:ext cx="8042276" cy="1336956"/>
          </a:xfrm>
        </p:spPr>
        <p:txBody>
          <a:bodyPr/>
          <a:lstStyle/>
          <a:p>
            <a:pPr eaLnBrk="1" hangingPunct="1"/>
            <a:r>
              <a:rPr lang="en-US" dirty="0">
                <a:latin typeface="Tahoma" charset="0"/>
              </a:rPr>
              <a:t>An Introduction</a:t>
            </a:r>
            <a:br>
              <a:rPr lang="en-US" dirty="0">
                <a:latin typeface="Tahoma" charset="0"/>
              </a:rPr>
            </a:br>
            <a:r>
              <a:rPr lang="en-US" dirty="0">
                <a:latin typeface="Tahoma" charset="0"/>
              </a:rPr>
              <a:t>to Light Physics</a:t>
            </a:r>
          </a:p>
        </p:txBody>
      </p:sp>
      <p:sp>
        <p:nvSpPr>
          <p:cNvPr id="297986" name="Rectangle 3"/>
          <p:cNvSpPr>
            <a:spLocks noGrp="1" noChangeArrowheads="1"/>
          </p:cNvSpPr>
          <p:nvPr>
            <p:ph idx="1"/>
          </p:nvPr>
        </p:nvSpPr>
        <p:spPr/>
        <p:txBody>
          <a:bodyPr/>
          <a:lstStyle/>
          <a:p>
            <a:pPr lvl="1" eaLnBrk="1" hangingPunct="1">
              <a:buFont typeface="Wingdings" charset="0"/>
              <a:buNone/>
            </a:pPr>
            <a:r>
              <a:rPr lang="en-US" sz="3000" dirty="0">
                <a:latin typeface="Tahoma" charset="0"/>
              </a:rPr>
              <a:t>	</a:t>
            </a:r>
          </a:p>
        </p:txBody>
      </p:sp>
      <p:pic>
        <p:nvPicPr>
          <p:cNvPr id="5" name="Picture 2" descr="Physics: The Science of the Universe and Everything In It |  EnvironmentalScience.org">
            <a:extLst>
              <a:ext uri="{FF2B5EF4-FFF2-40B4-BE49-F238E27FC236}">
                <a16:creationId xmlns:a16="http://schemas.microsoft.com/office/drawing/2014/main" id="{FE2702C5-67FF-E346-BC0D-3D8B4D4FD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34" y="1755450"/>
            <a:ext cx="7277758" cy="473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2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deka DOT smartscan hand piece">
            <a:extLst>
              <a:ext uri="{FF2B5EF4-FFF2-40B4-BE49-F238E27FC236}">
                <a16:creationId xmlns:a16="http://schemas.microsoft.com/office/drawing/2014/main" id="{718926F9-30DE-6C4E-A579-189DF1787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45" y="427324"/>
            <a:ext cx="3681859" cy="3001676"/>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Image result for deka DOT smartscan hand piece">
            <a:extLst>
              <a:ext uri="{FF2B5EF4-FFF2-40B4-BE49-F238E27FC236}">
                <a16:creationId xmlns:a16="http://schemas.microsoft.com/office/drawing/2014/main" id="{95EC114C-53B6-E644-9630-C17D71079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582" y="2916314"/>
            <a:ext cx="3681859" cy="244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42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a:extLst>
              <a:ext uri="{FF2B5EF4-FFF2-40B4-BE49-F238E27FC236}">
                <a16:creationId xmlns:a16="http://schemas.microsoft.com/office/drawing/2014/main" id="{D2E9B3D3-0BD1-FD43-AF56-A2F10880B3FA}"/>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3010" name="Picture 2">
            <a:extLst>
              <a:ext uri="{FF2B5EF4-FFF2-40B4-BE49-F238E27FC236}">
                <a16:creationId xmlns:a16="http://schemas.microsoft.com/office/drawing/2014/main" id="{1E9CF81C-983F-A24C-A37C-11A01B556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919" y="1524000"/>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64940"/>
      </p:ext>
    </p:extLst>
  </p:cSld>
  <p:clrMapOvr>
    <a:masterClrMapping/>
  </p:clrMapOvr>
  <p:transition advClick="0" advTm="6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7" name="Rectangle 3">
            <a:extLst>
              <a:ext uri="{FF2B5EF4-FFF2-40B4-BE49-F238E27FC236}">
                <a16:creationId xmlns:a16="http://schemas.microsoft.com/office/drawing/2014/main" id="{8AECB3B0-6E9B-984D-9C32-12E5ED5B1656}"/>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1986" name="Picture 2" descr="Image result for ESC photoderm">
            <a:extLst>
              <a:ext uri="{FF2B5EF4-FFF2-40B4-BE49-F238E27FC236}">
                <a16:creationId xmlns:a16="http://schemas.microsoft.com/office/drawing/2014/main" id="{BFF941F6-15D9-D340-9795-EB9398DA7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95" y="1608321"/>
            <a:ext cx="3296769" cy="46382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image: IPL machine">
            <a:extLst>
              <a:ext uri="{FF2B5EF4-FFF2-40B4-BE49-F238E27FC236}">
                <a16:creationId xmlns:a16="http://schemas.microsoft.com/office/drawing/2014/main" id="{F8D0DE88-628C-2746-AEFB-13FFC5B67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064" y="3013532"/>
            <a:ext cx="5483936" cy="384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49742"/>
      </p:ext>
    </p:extLst>
  </p:cSld>
  <p:clrMapOvr>
    <a:masterClrMapping/>
  </p:clrMapOvr>
  <p:transition advClick="0" advTm="6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6" name="Rectangle 2">
            <a:extLst>
              <a:ext uri="{FF2B5EF4-FFF2-40B4-BE49-F238E27FC236}">
                <a16:creationId xmlns:a16="http://schemas.microsoft.com/office/drawing/2014/main" id="{174DD7C2-D3BE-034A-8CCD-5866A7FC8B21}"/>
              </a:ext>
            </a:extLst>
          </p:cNvPr>
          <p:cNvSpPr>
            <a:spLocks noGrp="1" noChangeArrowheads="1"/>
          </p:cNvSpPr>
          <p:nvPr>
            <p:ph type="title"/>
          </p:nvPr>
        </p:nvSpPr>
        <p:spPr/>
        <p:txBody>
          <a:bodyPr/>
          <a:lstStyle/>
          <a:p>
            <a:pPr eaLnBrk="1" hangingPunct="1"/>
            <a:r>
              <a:rPr lang="en-US" altLang="en-US" sz="4000">
                <a:ea typeface="ＭＳ Ｐゴシック" panose="020B0600070205080204" pitchFamily="34" charset="-128"/>
              </a:rPr>
              <a:t>The Difference Between Laser and Pulsed Light</a:t>
            </a:r>
          </a:p>
        </p:txBody>
      </p:sp>
      <p:sp>
        <p:nvSpPr>
          <p:cNvPr id="167938" name="Rectangle 3">
            <a:extLst>
              <a:ext uri="{FF2B5EF4-FFF2-40B4-BE49-F238E27FC236}">
                <a16:creationId xmlns:a16="http://schemas.microsoft.com/office/drawing/2014/main" id="{F6236CE7-CA38-9040-9D6C-9A1E24A7D39D}"/>
              </a:ext>
            </a:extLst>
          </p:cNvPr>
          <p:cNvSpPr>
            <a:spLocks noChangeArrowheads="1"/>
          </p:cNvSpPr>
          <p:nvPr/>
        </p:nvSpPr>
        <p:spPr bwMode="auto">
          <a:xfrm>
            <a:off x="1116013" y="6323013"/>
            <a:ext cx="2681287" cy="419100"/>
          </a:xfrm>
          <a:prstGeom prst="rect">
            <a:avLst/>
          </a:prstGeom>
          <a:noFill/>
          <a:ln>
            <a:noFill/>
          </a:ln>
          <a:effectLst>
            <a:outerShdw dist="107763" dir="2700000" algn="ctr" rotWithShape="0">
              <a:srgbClr val="0D303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pPr>
              <a:lnSpc>
                <a:spcPct val="100000"/>
              </a:lnSpc>
              <a:spcBef>
                <a:spcPct val="0"/>
              </a:spcBef>
              <a:spcAft>
                <a:spcPct val="0"/>
              </a:spcAft>
              <a:buClrTx/>
              <a:buSzTx/>
              <a:buFontTx/>
              <a:buNone/>
            </a:pPr>
            <a:endParaRPr lang="en-US" altLang="en-US" sz="2400">
              <a:solidFill>
                <a:schemeClr val="tx1"/>
              </a:solidFill>
            </a:endParaRPr>
          </a:p>
        </p:txBody>
      </p:sp>
      <p:grpSp>
        <p:nvGrpSpPr>
          <p:cNvPr id="167939" name="Group 4">
            <a:extLst>
              <a:ext uri="{FF2B5EF4-FFF2-40B4-BE49-F238E27FC236}">
                <a16:creationId xmlns:a16="http://schemas.microsoft.com/office/drawing/2014/main" id="{D9A510FA-4720-494B-A75E-00E676D93D80}"/>
              </a:ext>
            </a:extLst>
          </p:cNvPr>
          <p:cNvGrpSpPr>
            <a:grpSpLocks/>
          </p:cNvGrpSpPr>
          <p:nvPr/>
        </p:nvGrpSpPr>
        <p:grpSpPr bwMode="auto">
          <a:xfrm>
            <a:off x="3048000" y="5181600"/>
            <a:ext cx="3240088" cy="998538"/>
            <a:chOff x="2788" y="2997"/>
            <a:chExt cx="2653" cy="701"/>
          </a:xfrm>
        </p:grpSpPr>
        <p:grpSp>
          <p:nvGrpSpPr>
            <p:cNvPr id="167974" name="Group 5">
              <a:extLst>
                <a:ext uri="{FF2B5EF4-FFF2-40B4-BE49-F238E27FC236}">
                  <a16:creationId xmlns:a16="http://schemas.microsoft.com/office/drawing/2014/main" id="{81F3B4F0-A2F3-F345-9D38-0CB5C46DB4AA}"/>
                </a:ext>
              </a:extLst>
            </p:cNvPr>
            <p:cNvGrpSpPr>
              <a:grpSpLocks/>
            </p:cNvGrpSpPr>
            <p:nvPr/>
          </p:nvGrpSpPr>
          <p:grpSpPr bwMode="auto">
            <a:xfrm rot="10367058">
              <a:off x="2788" y="3200"/>
              <a:ext cx="1249" cy="498"/>
              <a:chOff x="2897" y="3154"/>
              <a:chExt cx="1429" cy="508"/>
            </a:xfrm>
          </p:grpSpPr>
          <p:sp>
            <p:nvSpPr>
              <p:cNvPr id="167976" name="Freeform 6">
                <a:extLst>
                  <a:ext uri="{FF2B5EF4-FFF2-40B4-BE49-F238E27FC236}">
                    <a16:creationId xmlns:a16="http://schemas.microsoft.com/office/drawing/2014/main" id="{310D6A32-1D3F-0242-8002-4E627250D5CE}"/>
                  </a:ext>
                </a:extLst>
              </p:cNvPr>
              <p:cNvSpPr>
                <a:spLocks/>
              </p:cNvSpPr>
              <p:nvPr/>
            </p:nvSpPr>
            <p:spPr bwMode="auto">
              <a:xfrm>
                <a:off x="2897" y="3154"/>
                <a:ext cx="209" cy="506"/>
              </a:xfrm>
              <a:custGeom>
                <a:avLst/>
                <a:gdLst>
                  <a:gd name="T0" fmla="*/ 107 w 209"/>
                  <a:gd name="T1" fmla="*/ 506 h 506"/>
                  <a:gd name="T2" fmla="*/ 128 w 209"/>
                  <a:gd name="T3" fmla="*/ 501 h 506"/>
                  <a:gd name="T4" fmla="*/ 148 w 209"/>
                  <a:gd name="T5" fmla="*/ 485 h 506"/>
                  <a:gd name="T6" fmla="*/ 164 w 209"/>
                  <a:gd name="T7" fmla="*/ 462 h 506"/>
                  <a:gd name="T8" fmla="*/ 180 w 209"/>
                  <a:gd name="T9" fmla="*/ 431 h 506"/>
                  <a:gd name="T10" fmla="*/ 192 w 209"/>
                  <a:gd name="T11" fmla="*/ 393 h 506"/>
                  <a:gd name="T12" fmla="*/ 202 w 209"/>
                  <a:gd name="T13" fmla="*/ 350 h 506"/>
                  <a:gd name="T14" fmla="*/ 206 w 209"/>
                  <a:gd name="T15" fmla="*/ 303 h 506"/>
                  <a:gd name="T16" fmla="*/ 209 w 209"/>
                  <a:gd name="T17" fmla="*/ 253 h 506"/>
                  <a:gd name="T18" fmla="*/ 208 w 209"/>
                  <a:gd name="T19" fmla="*/ 205 h 506"/>
                  <a:gd name="T20" fmla="*/ 202 w 209"/>
                  <a:gd name="T21" fmla="*/ 158 h 506"/>
                  <a:gd name="T22" fmla="*/ 193 w 209"/>
                  <a:gd name="T23" fmla="*/ 115 h 506"/>
                  <a:gd name="T24" fmla="*/ 181 w 209"/>
                  <a:gd name="T25" fmla="*/ 78 h 506"/>
                  <a:gd name="T26" fmla="*/ 167 w 209"/>
                  <a:gd name="T27" fmla="*/ 46 h 506"/>
                  <a:gd name="T28" fmla="*/ 150 w 209"/>
                  <a:gd name="T29" fmla="*/ 22 h 506"/>
                  <a:gd name="T30" fmla="*/ 130 w 209"/>
                  <a:gd name="T31" fmla="*/ 6 h 506"/>
                  <a:gd name="T32" fmla="*/ 107 w 209"/>
                  <a:gd name="T33" fmla="*/ 0 h 506"/>
                  <a:gd name="T34" fmla="*/ 85 w 209"/>
                  <a:gd name="T35" fmla="*/ 5 h 506"/>
                  <a:gd name="T36" fmla="*/ 65 w 209"/>
                  <a:gd name="T37" fmla="*/ 20 h 506"/>
                  <a:gd name="T38" fmla="*/ 47 w 209"/>
                  <a:gd name="T39" fmla="*/ 43 h 506"/>
                  <a:gd name="T40" fmla="*/ 31 w 209"/>
                  <a:gd name="T41" fmla="*/ 74 h 506"/>
                  <a:gd name="T42" fmla="*/ 18 w 209"/>
                  <a:gd name="T43" fmla="*/ 111 h 506"/>
                  <a:gd name="T44" fmla="*/ 8 w 209"/>
                  <a:gd name="T45" fmla="*/ 155 h 506"/>
                  <a:gd name="T46" fmla="*/ 2 w 209"/>
                  <a:gd name="T47" fmla="*/ 202 h 506"/>
                  <a:gd name="T48" fmla="*/ 0 w 209"/>
                  <a:gd name="T49" fmla="*/ 253 h 506"/>
                  <a:gd name="T50" fmla="*/ 2 w 209"/>
                  <a:gd name="T51" fmla="*/ 303 h 506"/>
                  <a:gd name="T52" fmla="*/ 8 w 209"/>
                  <a:gd name="T53" fmla="*/ 351 h 506"/>
                  <a:gd name="T54" fmla="*/ 18 w 209"/>
                  <a:gd name="T55" fmla="*/ 394 h 506"/>
                  <a:gd name="T56" fmla="*/ 31 w 209"/>
                  <a:gd name="T57" fmla="*/ 431 h 506"/>
                  <a:gd name="T58" fmla="*/ 47 w 209"/>
                  <a:gd name="T59" fmla="*/ 462 h 506"/>
                  <a:gd name="T60" fmla="*/ 65 w 209"/>
                  <a:gd name="T61" fmla="*/ 485 h 506"/>
                  <a:gd name="T62" fmla="*/ 85 w 209"/>
                  <a:gd name="T63" fmla="*/ 501 h 506"/>
                  <a:gd name="T64" fmla="*/ 107 w 209"/>
                  <a:gd name="T65" fmla="*/ 506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506"/>
                  <a:gd name="T101" fmla="*/ 209 w 209"/>
                  <a:gd name="T102" fmla="*/ 506 h 5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506">
                    <a:moveTo>
                      <a:pt x="107" y="506"/>
                    </a:moveTo>
                    <a:lnTo>
                      <a:pt x="128" y="501"/>
                    </a:lnTo>
                    <a:lnTo>
                      <a:pt x="148" y="485"/>
                    </a:lnTo>
                    <a:lnTo>
                      <a:pt x="164" y="462"/>
                    </a:lnTo>
                    <a:lnTo>
                      <a:pt x="180" y="431"/>
                    </a:lnTo>
                    <a:lnTo>
                      <a:pt x="192" y="393"/>
                    </a:lnTo>
                    <a:lnTo>
                      <a:pt x="202" y="350"/>
                    </a:lnTo>
                    <a:lnTo>
                      <a:pt x="206" y="303"/>
                    </a:lnTo>
                    <a:lnTo>
                      <a:pt x="209" y="253"/>
                    </a:lnTo>
                    <a:lnTo>
                      <a:pt x="208" y="205"/>
                    </a:lnTo>
                    <a:lnTo>
                      <a:pt x="202" y="158"/>
                    </a:lnTo>
                    <a:lnTo>
                      <a:pt x="193" y="115"/>
                    </a:lnTo>
                    <a:lnTo>
                      <a:pt x="181" y="78"/>
                    </a:lnTo>
                    <a:lnTo>
                      <a:pt x="167" y="46"/>
                    </a:lnTo>
                    <a:lnTo>
                      <a:pt x="150" y="22"/>
                    </a:lnTo>
                    <a:lnTo>
                      <a:pt x="130" y="6"/>
                    </a:lnTo>
                    <a:lnTo>
                      <a:pt x="107" y="0"/>
                    </a:lnTo>
                    <a:lnTo>
                      <a:pt x="85" y="5"/>
                    </a:lnTo>
                    <a:lnTo>
                      <a:pt x="65" y="20"/>
                    </a:lnTo>
                    <a:lnTo>
                      <a:pt x="47" y="43"/>
                    </a:lnTo>
                    <a:lnTo>
                      <a:pt x="31" y="74"/>
                    </a:lnTo>
                    <a:lnTo>
                      <a:pt x="18" y="111"/>
                    </a:lnTo>
                    <a:lnTo>
                      <a:pt x="8" y="155"/>
                    </a:lnTo>
                    <a:lnTo>
                      <a:pt x="2" y="202"/>
                    </a:lnTo>
                    <a:lnTo>
                      <a:pt x="0" y="253"/>
                    </a:lnTo>
                    <a:lnTo>
                      <a:pt x="2" y="303"/>
                    </a:lnTo>
                    <a:lnTo>
                      <a:pt x="8" y="351"/>
                    </a:lnTo>
                    <a:lnTo>
                      <a:pt x="18" y="394"/>
                    </a:lnTo>
                    <a:lnTo>
                      <a:pt x="31" y="431"/>
                    </a:lnTo>
                    <a:lnTo>
                      <a:pt x="47" y="462"/>
                    </a:lnTo>
                    <a:lnTo>
                      <a:pt x="65" y="485"/>
                    </a:lnTo>
                    <a:lnTo>
                      <a:pt x="85" y="501"/>
                    </a:lnTo>
                    <a:lnTo>
                      <a:pt x="107" y="506"/>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77" name="Freeform 7">
                <a:extLst>
                  <a:ext uri="{FF2B5EF4-FFF2-40B4-BE49-F238E27FC236}">
                    <a16:creationId xmlns:a16="http://schemas.microsoft.com/office/drawing/2014/main" id="{E0B48286-7A22-D845-A029-217FBA67B4D1}"/>
                  </a:ext>
                </a:extLst>
              </p:cNvPr>
              <p:cNvSpPr>
                <a:spLocks/>
              </p:cNvSpPr>
              <p:nvPr/>
            </p:nvSpPr>
            <p:spPr bwMode="auto">
              <a:xfrm>
                <a:off x="3241" y="3184"/>
                <a:ext cx="95" cy="446"/>
              </a:xfrm>
              <a:custGeom>
                <a:avLst/>
                <a:gdLst>
                  <a:gd name="T0" fmla="*/ 8 w 95"/>
                  <a:gd name="T1" fmla="*/ 446 h 446"/>
                  <a:gd name="T2" fmla="*/ 8 w 95"/>
                  <a:gd name="T3" fmla="*/ 446 h 446"/>
                  <a:gd name="T4" fmla="*/ 26 w 95"/>
                  <a:gd name="T5" fmla="*/ 438 h 446"/>
                  <a:gd name="T6" fmla="*/ 42 w 95"/>
                  <a:gd name="T7" fmla="*/ 424 h 446"/>
                  <a:gd name="T8" fmla="*/ 57 w 95"/>
                  <a:gd name="T9" fmla="*/ 403 h 446"/>
                  <a:gd name="T10" fmla="*/ 70 w 95"/>
                  <a:gd name="T11" fmla="*/ 375 h 446"/>
                  <a:gd name="T12" fmla="*/ 81 w 95"/>
                  <a:gd name="T13" fmla="*/ 343 h 446"/>
                  <a:gd name="T14" fmla="*/ 88 w 95"/>
                  <a:gd name="T15" fmla="*/ 305 h 446"/>
                  <a:gd name="T16" fmla="*/ 94 w 95"/>
                  <a:gd name="T17" fmla="*/ 266 h 446"/>
                  <a:gd name="T18" fmla="*/ 95 w 95"/>
                  <a:gd name="T19" fmla="*/ 223 h 446"/>
                  <a:gd name="T20" fmla="*/ 95 w 95"/>
                  <a:gd name="T21" fmla="*/ 223 h 446"/>
                  <a:gd name="T22" fmla="*/ 93 w 95"/>
                  <a:gd name="T23" fmla="*/ 177 h 446"/>
                  <a:gd name="T24" fmla="*/ 88 w 95"/>
                  <a:gd name="T25" fmla="*/ 135 h 446"/>
                  <a:gd name="T26" fmla="*/ 80 w 95"/>
                  <a:gd name="T27" fmla="*/ 98 h 446"/>
                  <a:gd name="T28" fmla="*/ 68 w 95"/>
                  <a:gd name="T29" fmla="*/ 65 h 446"/>
                  <a:gd name="T30" fmla="*/ 53 w 95"/>
                  <a:gd name="T31" fmla="*/ 38 h 446"/>
                  <a:gd name="T32" fmla="*/ 38 w 95"/>
                  <a:gd name="T33" fmla="*/ 18 h 446"/>
                  <a:gd name="T34" fmla="*/ 20 w 95"/>
                  <a:gd name="T35" fmla="*/ 5 h 446"/>
                  <a:gd name="T36" fmla="*/ 0 w 95"/>
                  <a:gd name="T37" fmla="*/ 0 h 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446"/>
                  <a:gd name="T59" fmla="*/ 95 w 95"/>
                  <a:gd name="T60" fmla="*/ 446 h 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446">
                    <a:moveTo>
                      <a:pt x="8" y="446"/>
                    </a:moveTo>
                    <a:lnTo>
                      <a:pt x="8" y="446"/>
                    </a:lnTo>
                    <a:lnTo>
                      <a:pt x="26" y="438"/>
                    </a:lnTo>
                    <a:lnTo>
                      <a:pt x="42" y="424"/>
                    </a:lnTo>
                    <a:lnTo>
                      <a:pt x="57" y="403"/>
                    </a:lnTo>
                    <a:lnTo>
                      <a:pt x="70" y="375"/>
                    </a:lnTo>
                    <a:lnTo>
                      <a:pt x="81" y="343"/>
                    </a:lnTo>
                    <a:lnTo>
                      <a:pt x="88" y="305"/>
                    </a:lnTo>
                    <a:lnTo>
                      <a:pt x="94" y="266"/>
                    </a:lnTo>
                    <a:lnTo>
                      <a:pt x="95" y="223"/>
                    </a:lnTo>
                    <a:lnTo>
                      <a:pt x="93" y="177"/>
                    </a:lnTo>
                    <a:lnTo>
                      <a:pt x="88" y="135"/>
                    </a:lnTo>
                    <a:lnTo>
                      <a:pt x="80" y="98"/>
                    </a:lnTo>
                    <a:lnTo>
                      <a:pt x="68" y="65"/>
                    </a:lnTo>
                    <a:lnTo>
                      <a:pt x="53" y="38"/>
                    </a:lnTo>
                    <a:lnTo>
                      <a:pt x="38" y="18"/>
                    </a:lnTo>
                    <a:lnTo>
                      <a:pt x="20" y="5"/>
                    </a:lnTo>
                    <a:lnTo>
                      <a:pt x="0" y="0"/>
                    </a:lnTo>
                  </a:path>
                </a:pathLst>
              </a:custGeom>
              <a:gradFill rotWithShape="0">
                <a:gsLst>
                  <a:gs pos="0">
                    <a:srgbClr val="000000"/>
                  </a:gs>
                  <a:gs pos="50000">
                    <a:srgbClr val="808080"/>
                  </a:gs>
                  <a:gs pos="100000">
                    <a:srgbClr val="000000"/>
                  </a:gs>
                </a:gsLst>
                <a:lin ang="18900000" scaled="1"/>
              </a:gradFill>
              <a:ln w="0" cap="sq">
                <a:solidFill>
                  <a:srgbClr val="FFFFFF"/>
                </a:solidFill>
                <a:prstDash val="solid"/>
                <a:miter lim="800000"/>
                <a:headEnd/>
                <a:tailEnd/>
              </a:ln>
            </p:spPr>
            <p:txBody>
              <a:bodyPr/>
              <a:lstStyle/>
              <a:p>
                <a:endParaRPr lang="en-US"/>
              </a:p>
            </p:txBody>
          </p:sp>
          <p:sp>
            <p:nvSpPr>
              <p:cNvPr id="167978" name="Freeform 8">
                <a:extLst>
                  <a:ext uri="{FF2B5EF4-FFF2-40B4-BE49-F238E27FC236}">
                    <a16:creationId xmlns:a16="http://schemas.microsoft.com/office/drawing/2014/main" id="{C4AE7037-AD40-524A-912B-A0BD3369D1BB}"/>
                  </a:ext>
                </a:extLst>
              </p:cNvPr>
              <p:cNvSpPr>
                <a:spLocks/>
              </p:cNvSpPr>
              <p:nvPr/>
            </p:nvSpPr>
            <p:spPr bwMode="auto">
              <a:xfrm>
                <a:off x="4180" y="3237"/>
                <a:ext cx="146" cy="346"/>
              </a:xfrm>
              <a:custGeom>
                <a:avLst/>
                <a:gdLst>
                  <a:gd name="T0" fmla="*/ 73 w 146"/>
                  <a:gd name="T1" fmla="*/ 346 h 346"/>
                  <a:gd name="T2" fmla="*/ 87 w 146"/>
                  <a:gd name="T3" fmla="*/ 342 h 346"/>
                  <a:gd name="T4" fmla="*/ 102 w 146"/>
                  <a:gd name="T5" fmla="*/ 333 h 346"/>
                  <a:gd name="T6" fmla="*/ 114 w 146"/>
                  <a:gd name="T7" fmla="*/ 316 h 346"/>
                  <a:gd name="T8" fmla="*/ 124 w 146"/>
                  <a:gd name="T9" fmla="*/ 294 h 346"/>
                  <a:gd name="T10" fmla="*/ 134 w 146"/>
                  <a:gd name="T11" fmla="*/ 269 h 346"/>
                  <a:gd name="T12" fmla="*/ 140 w 146"/>
                  <a:gd name="T13" fmla="*/ 239 h 346"/>
                  <a:gd name="T14" fmla="*/ 145 w 146"/>
                  <a:gd name="T15" fmla="*/ 207 h 346"/>
                  <a:gd name="T16" fmla="*/ 146 w 146"/>
                  <a:gd name="T17" fmla="*/ 172 h 346"/>
                  <a:gd name="T18" fmla="*/ 145 w 146"/>
                  <a:gd name="T19" fmla="*/ 137 h 346"/>
                  <a:gd name="T20" fmla="*/ 140 w 146"/>
                  <a:gd name="T21" fmla="*/ 105 h 346"/>
                  <a:gd name="T22" fmla="*/ 134 w 146"/>
                  <a:gd name="T23" fmla="*/ 76 h 346"/>
                  <a:gd name="T24" fmla="*/ 124 w 146"/>
                  <a:gd name="T25" fmla="*/ 50 h 346"/>
                  <a:gd name="T26" fmla="*/ 114 w 146"/>
                  <a:gd name="T27" fmla="*/ 30 h 346"/>
                  <a:gd name="T28" fmla="*/ 102 w 146"/>
                  <a:gd name="T29" fmla="*/ 13 h 346"/>
                  <a:gd name="T30" fmla="*/ 87 w 146"/>
                  <a:gd name="T31" fmla="*/ 3 h 346"/>
                  <a:gd name="T32" fmla="*/ 73 w 146"/>
                  <a:gd name="T33" fmla="*/ 0 h 346"/>
                  <a:gd name="T34" fmla="*/ 58 w 146"/>
                  <a:gd name="T35" fmla="*/ 3 h 346"/>
                  <a:gd name="T36" fmla="*/ 44 w 146"/>
                  <a:gd name="T37" fmla="*/ 13 h 346"/>
                  <a:gd name="T38" fmla="*/ 32 w 146"/>
                  <a:gd name="T39" fmla="*/ 30 h 346"/>
                  <a:gd name="T40" fmla="*/ 21 w 146"/>
                  <a:gd name="T41" fmla="*/ 50 h 346"/>
                  <a:gd name="T42" fmla="*/ 12 w 146"/>
                  <a:gd name="T43" fmla="*/ 76 h 346"/>
                  <a:gd name="T44" fmla="*/ 6 w 146"/>
                  <a:gd name="T45" fmla="*/ 105 h 346"/>
                  <a:gd name="T46" fmla="*/ 1 w 146"/>
                  <a:gd name="T47" fmla="*/ 137 h 346"/>
                  <a:gd name="T48" fmla="*/ 0 w 146"/>
                  <a:gd name="T49" fmla="*/ 172 h 346"/>
                  <a:gd name="T50" fmla="*/ 1 w 146"/>
                  <a:gd name="T51" fmla="*/ 207 h 346"/>
                  <a:gd name="T52" fmla="*/ 6 w 146"/>
                  <a:gd name="T53" fmla="*/ 239 h 346"/>
                  <a:gd name="T54" fmla="*/ 12 w 146"/>
                  <a:gd name="T55" fmla="*/ 269 h 346"/>
                  <a:gd name="T56" fmla="*/ 21 w 146"/>
                  <a:gd name="T57" fmla="*/ 294 h 346"/>
                  <a:gd name="T58" fmla="*/ 32 w 146"/>
                  <a:gd name="T59" fmla="*/ 316 h 346"/>
                  <a:gd name="T60" fmla="*/ 44 w 146"/>
                  <a:gd name="T61" fmla="*/ 333 h 346"/>
                  <a:gd name="T62" fmla="*/ 58 w 146"/>
                  <a:gd name="T63" fmla="*/ 342 h 346"/>
                  <a:gd name="T64" fmla="*/ 73 w 146"/>
                  <a:gd name="T65" fmla="*/ 346 h 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346"/>
                  <a:gd name="T101" fmla="*/ 146 w 146"/>
                  <a:gd name="T102" fmla="*/ 346 h 3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346">
                    <a:moveTo>
                      <a:pt x="73" y="346"/>
                    </a:moveTo>
                    <a:lnTo>
                      <a:pt x="87" y="342"/>
                    </a:lnTo>
                    <a:lnTo>
                      <a:pt x="102" y="333"/>
                    </a:lnTo>
                    <a:lnTo>
                      <a:pt x="114" y="316"/>
                    </a:lnTo>
                    <a:lnTo>
                      <a:pt x="124" y="294"/>
                    </a:lnTo>
                    <a:lnTo>
                      <a:pt x="134" y="269"/>
                    </a:lnTo>
                    <a:lnTo>
                      <a:pt x="140" y="239"/>
                    </a:lnTo>
                    <a:lnTo>
                      <a:pt x="145" y="207"/>
                    </a:lnTo>
                    <a:lnTo>
                      <a:pt x="146" y="172"/>
                    </a:lnTo>
                    <a:lnTo>
                      <a:pt x="145" y="137"/>
                    </a:lnTo>
                    <a:lnTo>
                      <a:pt x="140" y="105"/>
                    </a:lnTo>
                    <a:lnTo>
                      <a:pt x="134" y="76"/>
                    </a:lnTo>
                    <a:lnTo>
                      <a:pt x="124" y="50"/>
                    </a:lnTo>
                    <a:lnTo>
                      <a:pt x="114" y="30"/>
                    </a:lnTo>
                    <a:lnTo>
                      <a:pt x="102" y="13"/>
                    </a:lnTo>
                    <a:lnTo>
                      <a:pt x="87" y="3"/>
                    </a:lnTo>
                    <a:lnTo>
                      <a:pt x="73" y="0"/>
                    </a:lnTo>
                    <a:lnTo>
                      <a:pt x="58" y="3"/>
                    </a:lnTo>
                    <a:lnTo>
                      <a:pt x="44" y="13"/>
                    </a:lnTo>
                    <a:lnTo>
                      <a:pt x="32" y="30"/>
                    </a:lnTo>
                    <a:lnTo>
                      <a:pt x="21" y="50"/>
                    </a:lnTo>
                    <a:lnTo>
                      <a:pt x="12" y="76"/>
                    </a:lnTo>
                    <a:lnTo>
                      <a:pt x="6" y="105"/>
                    </a:lnTo>
                    <a:lnTo>
                      <a:pt x="1" y="137"/>
                    </a:lnTo>
                    <a:lnTo>
                      <a:pt x="0" y="172"/>
                    </a:lnTo>
                    <a:lnTo>
                      <a:pt x="1" y="207"/>
                    </a:lnTo>
                    <a:lnTo>
                      <a:pt x="6" y="239"/>
                    </a:lnTo>
                    <a:lnTo>
                      <a:pt x="12" y="269"/>
                    </a:lnTo>
                    <a:lnTo>
                      <a:pt x="21" y="294"/>
                    </a:lnTo>
                    <a:lnTo>
                      <a:pt x="32" y="316"/>
                    </a:lnTo>
                    <a:lnTo>
                      <a:pt x="44" y="333"/>
                    </a:lnTo>
                    <a:lnTo>
                      <a:pt x="58" y="342"/>
                    </a:lnTo>
                    <a:lnTo>
                      <a:pt x="73" y="346"/>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79" name="Freeform 9">
                <a:extLst>
                  <a:ext uri="{FF2B5EF4-FFF2-40B4-BE49-F238E27FC236}">
                    <a16:creationId xmlns:a16="http://schemas.microsoft.com/office/drawing/2014/main" id="{A86F4CC0-EBB1-ED47-BE88-216A2E85A763}"/>
                  </a:ext>
                </a:extLst>
              </p:cNvPr>
              <p:cNvSpPr>
                <a:spLocks/>
              </p:cNvSpPr>
              <p:nvPr/>
            </p:nvSpPr>
            <p:spPr bwMode="auto">
              <a:xfrm>
                <a:off x="2999" y="3154"/>
                <a:ext cx="1261" cy="508"/>
              </a:xfrm>
              <a:custGeom>
                <a:avLst/>
                <a:gdLst>
                  <a:gd name="T0" fmla="*/ 1257 w 1261"/>
                  <a:gd name="T1" fmla="*/ 429 h 508"/>
                  <a:gd name="T2" fmla="*/ 388 w 1261"/>
                  <a:gd name="T3" fmla="*/ 428 h 508"/>
                  <a:gd name="T4" fmla="*/ 240 w 1261"/>
                  <a:gd name="T5" fmla="*/ 482 h 508"/>
                  <a:gd name="T6" fmla="*/ 0 w 1261"/>
                  <a:gd name="T7" fmla="*/ 508 h 508"/>
                  <a:gd name="T8" fmla="*/ 5 w 1261"/>
                  <a:gd name="T9" fmla="*/ 0 h 508"/>
                  <a:gd name="T10" fmla="*/ 242 w 1261"/>
                  <a:gd name="T11" fmla="*/ 30 h 508"/>
                  <a:gd name="T12" fmla="*/ 377 w 1261"/>
                  <a:gd name="T13" fmla="*/ 84 h 508"/>
                  <a:gd name="T14" fmla="*/ 1261 w 1261"/>
                  <a:gd name="T15" fmla="*/ 83 h 508"/>
                  <a:gd name="T16" fmla="*/ 1257 w 1261"/>
                  <a:gd name="T17" fmla="*/ 429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1"/>
                  <a:gd name="T28" fmla="*/ 0 h 508"/>
                  <a:gd name="T29" fmla="*/ 1261 w 1261"/>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1" h="508">
                    <a:moveTo>
                      <a:pt x="1257" y="429"/>
                    </a:moveTo>
                    <a:lnTo>
                      <a:pt x="388" y="428"/>
                    </a:lnTo>
                    <a:lnTo>
                      <a:pt x="240" y="482"/>
                    </a:lnTo>
                    <a:lnTo>
                      <a:pt x="0" y="508"/>
                    </a:lnTo>
                    <a:lnTo>
                      <a:pt x="5" y="0"/>
                    </a:lnTo>
                    <a:lnTo>
                      <a:pt x="242" y="30"/>
                    </a:lnTo>
                    <a:lnTo>
                      <a:pt x="377" y="84"/>
                    </a:lnTo>
                    <a:lnTo>
                      <a:pt x="1261" y="83"/>
                    </a:lnTo>
                    <a:lnTo>
                      <a:pt x="1257" y="429"/>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0" name="Freeform 10">
                <a:extLst>
                  <a:ext uri="{FF2B5EF4-FFF2-40B4-BE49-F238E27FC236}">
                    <a16:creationId xmlns:a16="http://schemas.microsoft.com/office/drawing/2014/main" id="{C2099321-6B32-154E-A0D5-5D77120BAFE5}"/>
                  </a:ext>
                </a:extLst>
              </p:cNvPr>
              <p:cNvSpPr>
                <a:spLocks/>
              </p:cNvSpPr>
              <p:nvPr/>
            </p:nvSpPr>
            <p:spPr bwMode="auto">
              <a:xfrm>
                <a:off x="3247" y="3627"/>
                <a:ext cx="6" cy="5"/>
              </a:xfrm>
              <a:custGeom>
                <a:avLst/>
                <a:gdLst>
                  <a:gd name="T0" fmla="*/ 0 w 6"/>
                  <a:gd name="T1" fmla="*/ 5 h 5"/>
                  <a:gd name="T2" fmla="*/ 0 w 6"/>
                  <a:gd name="T3" fmla="*/ 5 h 5"/>
                  <a:gd name="T4" fmla="*/ 2 w 6"/>
                  <a:gd name="T5" fmla="*/ 5 h 5"/>
                  <a:gd name="T6" fmla="*/ 4 w 6"/>
                  <a:gd name="T7" fmla="*/ 3 h 5"/>
                  <a:gd name="T8" fmla="*/ 5 w 6"/>
                  <a:gd name="T9" fmla="*/ 1 h 5"/>
                  <a:gd name="T10" fmla="*/ 6 w 6"/>
                  <a:gd name="T11" fmla="*/ 0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0" y="5"/>
                    </a:moveTo>
                    <a:lnTo>
                      <a:pt x="0" y="5"/>
                    </a:lnTo>
                    <a:lnTo>
                      <a:pt x="2" y="5"/>
                    </a:lnTo>
                    <a:lnTo>
                      <a:pt x="4" y="3"/>
                    </a:lnTo>
                    <a:lnTo>
                      <a:pt x="5" y="1"/>
                    </a:lnTo>
                    <a:lnTo>
                      <a:pt x="6" y="0"/>
                    </a:lnTo>
                  </a:path>
                </a:pathLst>
              </a:custGeom>
              <a:gradFill rotWithShape="0">
                <a:gsLst>
                  <a:gs pos="0">
                    <a:srgbClr val="000000"/>
                  </a:gs>
                  <a:gs pos="50000">
                    <a:srgbClr val="808080"/>
                  </a:gs>
                  <a:gs pos="100000">
                    <a:srgbClr val="000000"/>
                  </a:gs>
                </a:gsLst>
                <a:lin ang="18900000" scaled="1"/>
              </a:gradFill>
              <a:ln w="0" cap="sq">
                <a:solidFill>
                  <a:srgbClr val="FFFFFF"/>
                </a:solidFill>
                <a:prstDash val="solid"/>
                <a:miter lim="800000"/>
                <a:headEnd/>
                <a:tailEnd/>
              </a:ln>
            </p:spPr>
            <p:txBody>
              <a:bodyPr/>
              <a:lstStyle/>
              <a:p>
                <a:endParaRPr lang="en-US"/>
              </a:p>
            </p:txBody>
          </p:sp>
          <p:sp>
            <p:nvSpPr>
              <p:cNvPr id="167981" name="Freeform 11">
                <a:extLst>
                  <a:ext uri="{FF2B5EF4-FFF2-40B4-BE49-F238E27FC236}">
                    <a16:creationId xmlns:a16="http://schemas.microsoft.com/office/drawing/2014/main" id="{F427387C-5FA0-1E4C-A0CB-CD926C03071E}"/>
                  </a:ext>
                </a:extLst>
              </p:cNvPr>
              <p:cNvSpPr>
                <a:spLocks/>
              </p:cNvSpPr>
              <p:nvPr/>
            </p:nvSpPr>
            <p:spPr bwMode="auto">
              <a:xfrm>
                <a:off x="3232" y="3184"/>
                <a:ext cx="93" cy="443"/>
              </a:xfrm>
              <a:custGeom>
                <a:avLst/>
                <a:gdLst>
                  <a:gd name="T0" fmla="*/ 21 w 93"/>
                  <a:gd name="T1" fmla="*/ 443 h 443"/>
                  <a:gd name="T2" fmla="*/ 21 w 93"/>
                  <a:gd name="T3" fmla="*/ 443 h 443"/>
                  <a:gd name="T4" fmla="*/ 36 w 93"/>
                  <a:gd name="T5" fmla="*/ 430 h 443"/>
                  <a:gd name="T6" fmla="*/ 50 w 93"/>
                  <a:gd name="T7" fmla="*/ 411 h 443"/>
                  <a:gd name="T8" fmla="*/ 62 w 93"/>
                  <a:gd name="T9" fmla="*/ 387 h 443"/>
                  <a:gd name="T10" fmla="*/ 73 w 93"/>
                  <a:gd name="T11" fmla="*/ 359 h 443"/>
                  <a:gd name="T12" fmla="*/ 81 w 93"/>
                  <a:gd name="T13" fmla="*/ 329 h 443"/>
                  <a:gd name="T14" fmla="*/ 87 w 93"/>
                  <a:gd name="T15" fmla="*/ 296 h 443"/>
                  <a:gd name="T16" fmla="*/ 92 w 93"/>
                  <a:gd name="T17" fmla="*/ 260 h 443"/>
                  <a:gd name="T18" fmla="*/ 93 w 93"/>
                  <a:gd name="T19" fmla="*/ 223 h 443"/>
                  <a:gd name="T20" fmla="*/ 93 w 93"/>
                  <a:gd name="T21" fmla="*/ 223 h 443"/>
                  <a:gd name="T22" fmla="*/ 91 w 93"/>
                  <a:gd name="T23" fmla="*/ 177 h 443"/>
                  <a:gd name="T24" fmla="*/ 86 w 93"/>
                  <a:gd name="T25" fmla="*/ 135 h 443"/>
                  <a:gd name="T26" fmla="*/ 78 w 93"/>
                  <a:gd name="T27" fmla="*/ 98 h 443"/>
                  <a:gd name="T28" fmla="*/ 66 w 93"/>
                  <a:gd name="T29" fmla="*/ 65 h 443"/>
                  <a:gd name="T30" fmla="*/ 53 w 93"/>
                  <a:gd name="T31" fmla="*/ 38 h 443"/>
                  <a:gd name="T32" fmla="*/ 36 w 93"/>
                  <a:gd name="T33" fmla="*/ 18 h 443"/>
                  <a:gd name="T34" fmla="*/ 19 w 93"/>
                  <a:gd name="T35" fmla="*/ 5 h 443"/>
                  <a:gd name="T36" fmla="*/ 0 w 93"/>
                  <a:gd name="T37" fmla="*/ 0 h 4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
                  <a:gd name="T58" fmla="*/ 0 h 443"/>
                  <a:gd name="T59" fmla="*/ 93 w 93"/>
                  <a:gd name="T60" fmla="*/ 443 h 4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 h="443">
                    <a:moveTo>
                      <a:pt x="21" y="443"/>
                    </a:moveTo>
                    <a:lnTo>
                      <a:pt x="21" y="443"/>
                    </a:lnTo>
                    <a:lnTo>
                      <a:pt x="36" y="430"/>
                    </a:lnTo>
                    <a:lnTo>
                      <a:pt x="50" y="411"/>
                    </a:lnTo>
                    <a:lnTo>
                      <a:pt x="62" y="387"/>
                    </a:lnTo>
                    <a:lnTo>
                      <a:pt x="73" y="359"/>
                    </a:lnTo>
                    <a:lnTo>
                      <a:pt x="81" y="329"/>
                    </a:lnTo>
                    <a:lnTo>
                      <a:pt x="87" y="296"/>
                    </a:lnTo>
                    <a:lnTo>
                      <a:pt x="92" y="260"/>
                    </a:lnTo>
                    <a:lnTo>
                      <a:pt x="93" y="223"/>
                    </a:lnTo>
                    <a:lnTo>
                      <a:pt x="91" y="177"/>
                    </a:lnTo>
                    <a:lnTo>
                      <a:pt x="86" y="135"/>
                    </a:lnTo>
                    <a:lnTo>
                      <a:pt x="78" y="98"/>
                    </a:lnTo>
                    <a:lnTo>
                      <a:pt x="66" y="65"/>
                    </a:lnTo>
                    <a:lnTo>
                      <a:pt x="53" y="38"/>
                    </a:lnTo>
                    <a:lnTo>
                      <a:pt x="36" y="18"/>
                    </a:lnTo>
                    <a:lnTo>
                      <a:pt x="19" y="5"/>
                    </a:lnTo>
                    <a:lnTo>
                      <a:pt x="0" y="0"/>
                    </a:lnTo>
                  </a:path>
                </a:pathLst>
              </a:custGeom>
              <a:gradFill rotWithShape="0">
                <a:gsLst>
                  <a:gs pos="0">
                    <a:srgbClr val="000000"/>
                  </a:gs>
                  <a:gs pos="50000">
                    <a:srgbClr val="808080"/>
                  </a:gs>
                  <a:gs pos="100000">
                    <a:srgbClr val="000000"/>
                  </a:gs>
                </a:gsLst>
                <a:lin ang="18900000" scaled="1"/>
              </a:gradFill>
              <a:ln w="0" cap="sq">
                <a:solidFill>
                  <a:srgbClr val="FFFFFF"/>
                </a:solidFill>
                <a:prstDash val="solid"/>
                <a:miter lim="800000"/>
                <a:headEnd/>
                <a:tailEnd/>
              </a:ln>
            </p:spPr>
            <p:txBody>
              <a:bodyPr/>
              <a:lstStyle/>
              <a:p>
                <a:endParaRPr lang="en-US"/>
              </a:p>
            </p:txBody>
          </p:sp>
          <p:sp>
            <p:nvSpPr>
              <p:cNvPr id="167982" name="Freeform 12">
                <a:extLst>
                  <a:ext uri="{FF2B5EF4-FFF2-40B4-BE49-F238E27FC236}">
                    <a16:creationId xmlns:a16="http://schemas.microsoft.com/office/drawing/2014/main" id="{4609369A-AD65-0344-A8C0-8AA656FDBDD8}"/>
                  </a:ext>
                </a:extLst>
              </p:cNvPr>
              <p:cNvSpPr>
                <a:spLocks/>
              </p:cNvSpPr>
              <p:nvPr/>
            </p:nvSpPr>
            <p:spPr bwMode="auto">
              <a:xfrm>
                <a:off x="2951" y="3166"/>
                <a:ext cx="155" cy="484"/>
              </a:xfrm>
              <a:custGeom>
                <a:avLst/>
                <a:gdLst>
                  <a:gd name="T0" fmla="*/ 84 w 155"/>
                  <a:gd name="T1" fmla="*/ 484 h 484"/>
                  <a:gd name="T2" fmla="*/ 67 w 155"/>
                  <a:gd name="T3" fmla="*/ 472 h 484"/>
                  <a:gd name="T4" fmla="*/ 50 w 155"/>
                  <a:gd name="T5" fmla="*/ 453 h 484"/>
                  <a:gd name="T6" fmla="*/ 36 w 155"/>
                  <a:gd name="T7" fmla="*/ 429 h 484"/>
                  <a:gd name="T8" fmla="*/ 24 w 155"/>
                  <a:gd name="T9" fmla="*/ 399 h 484"/>
                  <a:gd name="T10" fmla="*/ 14 w 155"/>
                  <a:gd name="T11" fmla="*/ 364 h 484"/>
                  <a:gd name="T12" fmla="*/ 6 w 155"/>
                  <a:gd name="T13" fmla="*/ 326 h 484"/>
                  <a:gd name="T14" fmla="*/ 1 w 155"/>
                  <a:gd name="T15" fmla="*/ 285 h 484"/>
                  <a:gd name="T16" fmla="*/ 0 w 155"/>
                  <a:gd name="T17" fmla="*/ 241 h 484"/>
                  <a:gd name="T18" fmla="*/ 1 w 155"/>
                  <a:gd name="T19" fmla="*/ 196 h 484"/>
                  <a:gd name="T20" fmla="*/ 6 w 155"/>
                  <a:gd name="T21" fmla="*/ 155 h 484"/>
                  <a:gd name="T22" fmla="*/ 13 w 155"/>
                  <a:gd name="T23" fmla="*/ 116 h 484"/>
                  <a:gd name="T24" fmla="*/ 23 w 155"/>
                  <a:gd name="T25" fmla="*/ 83 h 484"/>
                  <a:gd name="T26" fmla="*/ 35 w 155"/>
                  <a:gd name="T27" fmla="*/ 54 h 484"/>
                  <a:gd name="T28" fmla="*/ 48 w 155"/>
                  <a:gd name="T29" fmla="*/ 30 h 484"/>
                  <a:gd name="T30" fmla="*/ 64 w 155"/>
                  <a:gd name="T31" fmla="*/ 13 h 484"/>
                  <a:gd name="T32" fmla="*/ 79 w 155"/>
                  <a:gd name="T33" fmla="*/ 1 h 484"/>
                  <a:gd name="T34" fmla="*/ 84 w 155"/>
                  <a:gd name="T35" fmla="*/ 0 h 484"/>
                  <a:gd name="T36" fmla="*/ 89 w 155"/>
                  <a:gd name="T37" fmla="*/ 4 h 484"/>
                  <a:gd name="T38" fmla="*/ 98 w 155"/>
                  <a:gd name="T39" fmla="*/ 12 h 484"/>
                  <a:gd name="T40" fmla="*/ 109 w 155"/>
                  <a:gd name="T41" fmla="*/ 28 h 484"/>
                  <a:gd name="T42" fmla="*/ 122 w 155"/>
                  <a:gd name="T43" fmla="*/ 52 h 484"/>
                  <a:gd name="T44" fmla="*/ 134 w 155"/>
                  <a:gd name="T45" fmla="*/ 83 h 484"/>
                  <a:gd name="T46" fmla="*/ 145 w 155"/>
                  <a:gd name="T47" fmla="*/ 125 h 484"/>
                  <a:gd name="T48" fmla="*/ 152 w 155"/>
                  <a:gd name="T49" fmla="*/ 179 h 484"/>
                  <a:gd name="T50" fmla="*/ 155 w 155"/>
                  <a:gd name="T51" fmla="*/ 243 h 484"/>
                  <a:gd name="T52" fmla="*/ 154 w 155"/>
                  <a:gd name="T53" fmla="*/ 285 h 484"/>
                  <a:gd name="T54" fmla="*/ 150 w 155"/>
                  <a:gd name="T55" fmla="*/ 323 h 484"/>
                  <a:gd name="T56" fmla="*/ 144 w 155"/>
                  <a:gd name="T57" fmla="*/ 358 h 484"/>
                  <a:gd name="T58" fmla="*/ 136 w 155"/>
                  <a:gd name="T59" fmla="*/ 389 h 484"/>
                  <a:gd name="T60" fmla="*/ 126 w 155"/>
                  <a:gd name="T61" fmla="*/ 417 h 484"/>
                  <a:gd name="T62" fmla="*/ 114 w 155"/>
                  <a:gd name="T63" fmla="*/ 442 h 484"/>
                  <a:gd name="T64" fmla="*/ 101 w 155"/>
                  <a:gd name="T65" fmla="*/ 464 h 484"/>
                  <a:gd name="T66" fmla="*/ 86 w 155"/>
                  <a:gd name="T67" fmla="*/ 482 h 484"/>
                  <a:gd name="T68" fmla="*/ 84 w 155"/>
                  <a:gd name="T69" fmla="*/ 484 h 4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5"/>
                  <a:gd name="T106" fmla="*/ 0 h 484"/>
                  <a:gd name="T107" fmla="*/ 155 w 155"/>
                  <a:gd name="T108" fmla="*/ 484 h 4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5" h="484">
                    <a:moveTo>
                      <a:pt x="84" y="484"/>
                    </a:moveTo>
                    <a:lnTo>
                      <a:pt x="67" y="472"/>
                    </a:lnTo>
                    <a:lnTo>
                      <a:pt x="50" y="453"/>
                    </a:lnTo>
                    <a:lnTo>
                      <a:pt x="36" y="429"/>
                    </a:lnTo>
                    <a:lnTo>
                      <a:pt x="24" y="399"/>
                    </a:lnTo>
                    <a:lnTo>
                      <a:pt x="14" y="364"/>
                    </a:lnTo>
                    <a:lnTo>
                      <a:pt x="6" y="326"/>
                    </a:lnTo>
                    <a:lnTo>
                      <a:pt x="1" y="285"/>
                    </a:lnTo>
                    <a:lnTo>
                      <a:pt x="0" y="241"/>
                    </a:lnTo>
                    <a:lnTo>
                      <a:pt x="1" y="196"/>
                    </a:lnTo>
                    <a:lnTo>
                      <a:pt x="6" y="155"/>
                    </a:lnTo>
                    <a:lnTo>
                      <a:pt x="13" y="116"/>
                    </a:lnTo>
                    <a:lnTo>
                      <a:pt x="23" y="83"/>
                    </a:lnTo>
                    <a:lnTo>
                      <a:pt x="35" y="54"/>
                    </a:lnTo>
                    <a:lnTo>
                      <a:pt x="48" y="30"/>
                    </a:lnTo>
                    <a:lnTo>
                      <a:pt x="64" y="13"/>
                    </a:lnTo>
                    <a:lnTo>
                      <a:pt x="79" y="1"/>
                    </a:lnTo>
                    <a:lnTo>
                      <a:pt x="84" y="0"/>
                    </a:lnTo>
                    <a:lnTo>
                      <a:pt x="89" y="4"/>
                    </a:lnTo>
                    <a:lnTo>
                      <a:pt x="98" y="12"/>
                    </a:lnTo>
                    <a:lnTo>
                      <a:pt x="109" y="28"/>
                    </a:lnTo>
                    <a:lnTo>
                      <a:pt x="122" y="52"/>
                    </a:lnTo>
                    <a:lnTo>
                      <a:pt x="134" y="83"/>
                    </a:lnTo>
                    <a:lnTo>
                      <a:pt x="145" y="125"/>
                    </a:lnTo>
                    <a:lnTo>
                      <a:pt x="152" y="179"/>
                    </a:lnTo>
                    <a:lnTo>
                      <a:pt x="155" y="243"/>
                    </a:lnTo>
                    <a:lnTo>
                      <a:pt x="154" y="285"/>
                    </a:lnTo>
                    <a:lnTo>
                      <a:pt x="150" y="323"/>
                    </a:lnTo>
                    <a:lnTo>
                      <a:pt x="144" y="358"/>
                    </a:lnTo>
                    <a:lnTo>
                      <a:pt x="136" y="389"/>
                    </a:lnTo>
                    <a:lnTo>
                      <a:pt x="126" y="417"/>
                    </a:lnTo>
                    <a:lnTo>
                      <a:pt x="114" y="442"/>
                    </a:lnTo>
                    <a:lnTo>
                      <a:pt x="101" y="464"/>
                    </a:lnTo>
                    <a:lnTo>
                      <a:pt x="86" y="482"/>
                    </a:lnTo>
                    <a:lnTo>
                      <a:pt x="84" y="484"/>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3" name="Freeform 13">
                <a:extLst>
                  <a:ext uri="{FF2B5EF4-FFF2-40B4-BE49-F238E27FC236}">
                    <a16:creationId xmlns:a16="http://schemas.microsoft.com/office/drawing/2014/main" id="{04B1B3F6-AA18-B349-BDE7-66A21CC5F5DF}"/>
                  </a:ext>
                </a:extLst>
              </p:cNvPr>
              <p:cNvSpPr>
                <a:spLocks/>
              </p:cNvSpPr>
              <p:nvPr/>
            </p:nvSpPr>
            <p:spPr bwMode="auto">
              <a:xfrm>
                <a:off x="3085" y="3234"/>
                <a:ext cx="221" cy="58"/>
              </a:xfrm>
              <a:custGeom>
                <a:avLst/>
                <a:gdLst>
                  <a:gd name="T0" fmla="*/ 221 w 221"/>
                  <a:gd name="T1" fmla="*/ 49 h 58"/>
                  <a:gd name="T2" fmla="*/ 212 w 221"/>
                  <a:gd name="T3" fmla="*/ 19 h 58"/>
                  <a:gd name="T4" fmla="*/ 0 w 221"/>
                  <a:gd name="T5" fmla="*/ 0 h 58"/>
                  <a:gd name="T6" fmla="*/ 15 w 221"/>
                  <a:gd name="T7" fmla="*/ 58 h 58"/>
                  <a:gd name="T8" fmla="*/ 221 w 221"/>
                  <a:gd name="T9" fmla="*/ 49 h 58"/>
                  <a:gd name="T10" fmla="*/ 0 60000 65536"/>
                  <a:gd name="T11" fmla="*/ 0 60000 65536"/>
                  <a:gd name="T12" fmla="*/ 0 60000 65536"/>
                  <a:gd name="T13" fmla="*/ 0 60000 65536"/>
                  <a:gd name="T14" fmla="*/ 0 60000 65536"/>
                  <a:gd name="T15" fmla="*/ 0 w 221"/>
                  <a:gd name="T16" fmla="*/ 0 h 58"/>
                  <a:gd name="T17" fmla="*/ 221 w 221"/>
                  <a:gd name="T18" fmla="*/ 58 h 58"/>
                </a:gdLst>
                <a:ahLst/>
                <a:cxnLst>
                  <a:cxn ang="T10">
                    <a:pos x="T0" y="T1"/>
                  </a:cxn>
                  <a:cxn ang="T11">
                    <a:pos x="T2" y="T3"/>
                  </a:cxn>
                  <a:cxn ang="T12">
                    <a:pos x="T4" y="T5"/>
                  </a:cxn>
                  <a:cxn ang="T13">
                    <a:pos x="T6" y="T7"/>
                  </a:cxn>
                  <a:cxn ang="T14">
                    <a:pos x="T8" y="T9"/>
                  </a:cxn>
                </a:cxnLst>
                <a:rect l="T15" t="T16" r="T17" b="T18"/>
                <a:pathLst>
                  <a:path w="221" h="58">
                    <a:moveTo>
                      <a:pt x="221" y="49"/>
                    </a:moveTo>
                    <a:lnTo>
                      <a:pt x="212" y="19"/>
                    </a:lnTo>
                    <a:lnTo>
                      <a:pt x="0" y="0"/>
                    </a:lnTo>
                    <a:lnTo>
                      <a:pt x="15" y="58"/>
                    </a:lnTo>
                    <a:lnTo>
                      <a:pt x="221" y="49"/>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4" name="Freeform 14">
                <a:extLst>
                  <a:ext uri="{FF2B5EF4-FFF2-40B4-BE49-F238E27FC236}">
                    <a16:creationId xmlns:a16="http://schemas.microsoft.com/office/drawing/2014/main" id="{B4CD187D-6395-D343-845F-2A1329EA2E60}"/>
                  </a:ext>
                </a:extLst>
              </p:cNvPr>
              <p:cNvSpPr>
                <a:spLocks/>
              </p:cNvSpPr>
              <p:nvPr/>
            </p:nvSpPr>
            <p:spPr bwMode="auto">
              <a:xfrm>
                <a:off x="3096" y="3458"/>
                <a:ext cx="225" cy="79"/>
              </a:xfrm>
              <a:custGeom>
                <a:avLst/>
                <a:gdLst>
                  <a:gd name="T0" fmla="*/ 214 w 225"/>
                  <a:gd name="T1" fmla="*/ 60 h 79"/>
                  <a:gd name="T2" fmla="*/ 225 w 225"/>
                  <a:gd name="T3" fmla="*/ 0 h 79"/>
                  <a:gd name="T4" fmla="*/ 12 w 225"/>
                  <a:gd name="T5" fmla="*/ 12 h 79"/>
                  <a:gd name="T6" fmla="*/ 0 w 225"/>
                  <a:gd name="T7" fmla="*/ 79 h 79"/>
                  <a:gd name="T8" fmla="*/ 214 w 225"/>
                  <a:gd name="T9" fmla="*/ 60 h 79"/>
                  <a:gd name="T10" fmla="*/ 0 60000 65536"/>
                  <a:gd name="T11" fmla="*/ 0 60000 65536"/>
                  <a:gd name="T12" fmla="*/ 0 60000 65536"/>
                  <a:gd name="T13" fmla="*/ 0 60000 65536"/>
                  <a:gd name="T14" fmla="*/ 0 60000 65536"/>
                  <a:gd name="T15" fmla="*/ 0 w 225"/>
                  <a:gd name="T16" fmla="*/ 0 h 79"/>
                  <a:gd name="T17" fmla="*/ 225 w 225"/>
                  <a:gd name="T18" fmla="*/ 79 h 79"/>
                </a:gdLst>
                <a:ahLst/>
                <a:cxnLst>
                  <a:cxn ang="T10">
                    <a:pos x="T0" y="T1"/>
                  </a:cxn>
                  <a:cxn ang="T11">
                    <a:pos x="T2" y="T3"/>
                  </a:cxn>
                  <a:cxn ang="T12">
                    <a:pos x="T4" y="T5"/>
                  </a:cxn>
                  <a:cxn ang="T13">
                    <a:pos x="T6" y="T7"/>
                  </a:cxn>
                  <a:cxn ang="T14">
                    <a:pos x="T8" y="T9"/>
                  </a:cxn>
                </a:cxnLst>
                <a:rect l="T15" t="T16" r="T17" b="T18"/>
                <a:pathLst>
                  <a:path w="225" h="79">
                    <a:moveTo>
                      <a:pt x="214" y="60"/>
                    </a:moveTo>
                    <a:lnTo>
                      <a:pt x="225" y="0"/>
                    </a:lnTo>
                    <a:lnTo>
                      <a:pt x="12" y="12"/>
                    </a:lnTo>
                    <a:lnTo>
                      <a:pt x="0" y="79"/>
                    </a:lnTo>
                    <a:lnTo>
                      <a:pt x="214" y="60"/>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5" name="Freeform 15">
                <a:extLst>
                  <a:ext uri="{FF2B5EF4-FFF2-40B4-BE49-F238E27FC236}">
                    <a16:creationId xmlns:a16="http://schemas.microsoft.com/office/drawing/2014/main" id="{D662B70C-33FA-0646-B197-3CD41CE2865E}"/>
                  </a:ext>
                </a:extLst>
              </p:cNvPr>
              <p:cNvSpPr>
                <a:spLocks/>
              </p:cNvSpPr>
              <p:nvPr/>
            </p:nvSpPr>
            <p:spPr bwMode="auto">
              <a:xfrm>
                <a:off x="3315" y="3256"/>
                <a:ext cx="110" cy="30"/>
              </a:xfrm>
              <a:custGeom>
                <a:avLst/>
                <a:gdLst>
                  <a:gd name="T0" fmla="*/ 10 w 110"/>
                  <a:gd name="T1" fmla="*/ 26 h 30"/>
                  <a:gd name="T2" fmla="*/ 0 w 110"/>
                  <a:gd name="T3" fmla="*/ 0 h 30"/>
                  <a:gd name="T4" fmla="*/ 96 w 110"/>
                  <a:gd name="T5" fmla="*/ 5 h 30"/>
                  <a:gd name="T6" fmla="*/ 110 w 110"/>
                  <a:gd name="T7" fmla="*/ 30 h 30"/>
                  <a:gd name="T8" fmla="*/ 10 w 110"/>
                  <a:gd name="T9" fmla="*/ 26 h 30"/>
                  <a:gd name="T10" fmla="*/ 0 60000 65536"/>
                  <a:gd name="T11" fmla="*/ 0 60000 65536"/>
                  <a:gd name="T12" fmla="*/ 0 60000 65536"/>
                  <a:gd name="T13" fmla="*/ 0 60000 65536"/>
                  <a:gd name="T14" fmla="*/ 0 60000 65536"/>
                  <a:gd name="T15" fmla="*/ 0 w 110"/>
                  <a:gd name="T16" fmla="*/ 0 h 30"/>
                  <a:gd name="T17" fmla="*/ 110 w 110"/>
                  <a:gd name="T18" fmla="*/ 30 h 30"/>
                </a:gdLst>
                <a:ahLst/>
                <a:cxnLst>
                  <a:cxn ang="T10">
                    <a:pos x="T0" y="T1"/>
                  </a:cxn>
                  <a:cxn ang="T11">
                    <a:pos x="T2" y="T3"/>
                  </a:cxn>
                  <a:cxn ang="T12">
                    <a:pos x="T4" y="T5"/>
                  </a:cxn>
                  <a:cxn ang="T13">
                    <a:pos x="T6" y="T7"/>
                  </a:cxn>
                  <a:cxn ang="T14">
                    <a:pos x="T8" y="T9"/>
                  </a:cxn>
                </a:cxnLst>
                <a:rect l="T15" t="T16" r="T17" b="T18"/>
                <a:pathLst>
                  <a:path w="110" h="30">
                    <a:moveTo>
                      <a:pt x="10" y="26"/>
                    </a:moveTo>
                    <a:lnTo>
                      <a:pt x="0" y="0"/>
                    </a:lnTo>
                    <a:lnTo>
                      <a:pt x="96" y="5"/>
                    </a:lnTo>
                    <a:lnTo>
                      <a:pt x="110" y="30"/>
                    </a:lnTo>
                    <a:lnTo>
                      <a:pt x="10" y="26"/>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6" name="Freeform 16">
                <a:extLst>
                  <a:ext uri="{FF2B5EF4-FFF2-40B4-BE49-F238E27FC236}">
                    <a16:creationId xmlns:a16="http://schemas.microsoft.com/office/drawing/2014/main" id="{8540265D-990E-3F46-BF93-8FCAD851E8B9}"/>
                  </a:ext>
                </a:extLst>
              </p:cNvPr>
              <p:cNvSpPr>
                <a:spLocks/>
              </p:cNvSpPr>
              <p:nvPr/>
            </p:nvSpPr>
            <p:spPr bwMode="auto">
              <a:xfrm>
                <a:off x="3415" y="3259"/>
                <a:ext cx="886" cy="26"/>
              </a:xfrm>
              <a:custGeom>
                <a:avLst/>
                <a:gdLst>
                  <a:gd name="T0" fmla="*/ 16 w 886"/>
                  <a:gd name="T1" fmla="*/ 26 h 26"/>
                  <a:gd name="T2" fmla="*/ 0 w 886"/>
                  <a:gd name="T3" fmla="*/ 2 h 26"/>
                  <a:gd name="T4" fmla="*/ 871 w 886"/>
                  <a:gd name="T5" fmla="*/ 0 h 26"/>
                  <a:gd name="T6" fmla="*/ 886 w 886"/>
                  <a:gd name="T7" fmla="*/ 24 h 26"/>
                  <a:gd name="T8" fmla="*/ 16 w 886"/>
                  <a:gd name="T9" fmla="*/ 26 h 26"/>
                  <a:gd name="T10" fmla="*/ 0 60000 65536"/>
                  <a:gd name="T11" fmla="*/ 0 60000 65536"/>
                  <a:gd name="T12" fmla="*/ 0 60000 65536"/>
                  <a:gd name="T13" fmla="*/ 0 60000 65536"/>
                  <a:gd name="T14" fmla="*/ 0 60000 65536"/>
                  <a:gd name="T15" fmla="*/ 0 w 886"/>
                  <a:gd name="T16" fmla="*/ 0 h 26"/>
                  <a:gd name="T17" fmla="*/ 886 w 886"/>
                  <a:gd name="T18" fmla="*/ 26 h 26"/>
                </a:gdLst>
                <a:ahLst/>
                <a:cxnLst>
                  <a:cxn ang="T10">
                    <a:pos x="T0" y="T1"/>
                  </a:cxn>
                  <a:cxn ang="T11">
                    <a:pos x="T2" y="T3"/>
                  </a:cxn>
                  <a:cxn ang="T12">
                    <a:pos x="T4" y="T5"/>
                  </a:cxn>
                  <a:cxn ang="T13">
                    <a:pos x="T6" y="T7"/>
                  </a:cxn>
                  <a:cxn ang="T14">
                    <a:pos x="T8" y="T9"/>
                  </a:cxn>
                </a:cxnLst>
                <a:rect l="T15" t="T16" r="T17" b="T18"/>
                <a:pathLst>
                  <a:path w="886" h="26">
                    <a:moveTo>
                      <a:pt x="16" y="26"/>
                    </a:moveTo>
                    <a:lnTo>
                      <a:pt x="0" y="2"/>
                    </a:lnTo>
                    <a:lnTo>
                      <a:pt x="871" y="0"/>
                    </a:lnTo>
                    <a:lnTo>
                      <a:pt x="886" y="24"/>
                    </a:lnTo>
                    <a:lnTo>
                      <a:pt x="16" y="26"/>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7" name="Freeform 17">
                <a:extLst>
                  <a:ext uri="{FF2B5EF4-FFF2-40B4-BE49-F238E27FC236}">
                    <a16:creationId xmlns:a16="http://schemas.microsoft.com/office/drawing/2014/main" id="{D36CD803-8472-1C4E-87F3-A2F796FB7260}"/>
                  </a:ext>
                </a:extLst>
              </p:cNvPr>
              <p:cNvSpPr>
                <a:spLocks/>
              </p:cNvSpPr>
              <p:nvPr/>
            </p:nvSpPr>
            <p:spPr bwMode="auto">
              <a:xfrm>
                <a:off x="3376" y="3238"/>
                <a:ext cx="73" cy="344"/>
              </a:xfrm>
              <a:custGeom>
                <a:avLst/>
                <a:gdLst>
                  <a:gd name="T0" fmla="*/ 11 w 73"/>
                  <a:gd name="T1" fmla="*/ 344 h 344"/>
                  <a:gd name="T2" fmla="*/ 11 w 73"/>
                  <a:gd name="T3" fmla="*/ 344 h 344"/>
                  <a:gd name="T4" fmla="*/ 24 w 73"/>
                  <a:gd name="T5" fmla="*/ 337 h 344"/>
                  <a:gd name="T6" fmla="*/ 36 w 73"/>
                  <a:gd name="T7" fmla="*/ 325 h 344"/>
                  <a:gd name="T8" fmla="*/ 47 w 73"/>
                  <a:gd name="T9" fmla="*/ 308 h 344"/>
                  <a:gd name="T10" fmla="*/ 55 w 73"/>
                  <a:gd name="T11" fmla="*/ 286 h 344"/>
                  <a:gd name="T12" fmla="*/ 62 w 73"/>
                  <a:gd name="T13" fmla="*/ 262 h 344"/>
                  <a:gd name="T14" fmla="*/ 68 w 73"/>
                  <a:gd name="T15" fmla="*/ 235 h 344"/>
                  <a:gd name="T16" fmla="*/ 72 w 73"/>
                  <a:gd name="T17" fmla="*/ 205 h 344"/>
                  <a:gd name="T18" fmla="*/ 73 w 73"/>
                  <a:gd name="T19" fmla="*/ 172 h 344"/>
                  <a:gd name="T20" fmla="*/ 73 w 73"/>
                  <a:gd name="T21" fmla="*/ 172 h 344"/>
                  <a:gd name="T22" fmla="*/ 72 w 73"/>
                  <a:gd name="T23" fmla="*/ 138 h 344"/>
                  <a:gd name="T24" fmla="*/ 67 w 73"/>
                  <a:gd name="T25" fmla="*/ 105 h 344"/>
                  <a:gd name="T26" fmla="*/ 61 w 73"/>
                  <a:gd name="T27" fmla="*/ 77 h 344"/>
                  <a:gd name="T28" fmla="*/ 51 w 73"/>
                  <a:gd name="T29" fmla="*/ 50 h 344"/>
                  <a:gd name="T30" fmla="*/ 41 w 73"/>
                  <a:gd name="T31" fmla="*/ 30 h 344"/>
                  <a:gd name="T32" fmla="*/ 29 w 73"/>
                  <a:gd name="T33" fmla="*/ 13 h 344"/>
                  <a:gd name="T34" fmla="*/ 14 w 73"/>
                  <a:gd name="T35" fmla="*/ 3 h 344"/>
                  <a:gd name="T36" fmla="*/ 0 w 7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344"/>
                  <a:gd name="T59" fmla="*/ 73 w 7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344">
                    <a:moveTo>
                      <a:pt x="11" y="344"/>
                    </a:moveTo>
                    <a:lnTo>
                      <a:pt x="11" y="344"/>
                    </a:lnTo>
                    <a:lnTo>
                      <a:pt x="24" y="337"/>
                    </a:lnTo>
                    <a:lnTo>
                      <a:pt x="36" y="325"/>
                    </a:lnTo>
                    <a:lnTo>
                      <a:pt x="47" y="308"/>
                    </a:lnTo>
                    <a:lnTo>
                      <a:pt x="55" y="286"/>
                    </a:lnTo>
                    <a:lnTo>
                      <a:pt x="62" y="262"/>
                    </a:lnTo>
                    <a:lnTo>
                      <a:pt x="68" y="235"/>
                    </a:lnTo>
                    <a:lnTo>
                      <a:pt x="72" y="205"/>
                    </a:lnTo>
                    <a:lnTo>
                      <a:pt x="73" y="172"/>
                    </a:lnTo>
                    <a:lnTo>
                      <a:pt x="72" y="138"/>
                    </a:lnTo>
                    <a:lnTo>
                      <a:pt x="67" y="105"/>
                    </a:lnTo>
                    <a:lnTo>
                      <a:pt x="61" y="77"/>
                    </a:lnTo>
                    <a:lnTo>
                      <a:pt x="51" y="50"/>
                    </a:lnTo>
                    <a:lnTo>
                      <a:pt x="41" y="30"/>
                    </a:lnTo>
                    <a:lnTo>
                      <a:pt x="29" y="13"/>
                    </a:lnTo>
                    <a:lnTo>
                      <a:pt x="14" y="3"/>
                    </a:lnTo>
                    <a:lnTo>
                      <a:pt x="0" y="0"/>
                    </a:lnTo>
                  </a:path>
                </a:pathLst>
              </a:custGeom>
              <a:gradFill rotWithShape="0">
                <a:gsLst>
                  <a:gs pos="0">
                    <a:srgbClr val="000000"/>
                  </a:gs>
                  <a:gs pos="50000">
                    <a:srgbClr val="808080"/>
                  </a:gs>
                  <a:gs pos="100000">
                    <a:srgbClr val="000000"/>
                  </a:gs>
                </a:gsLst>
                <a:lin ang="18900000" scaled="1"/>
              </a:gradFill>
              <a:ln w="0" cap="sq">
                <a:solidFill>
                  <a:srgbClr val="FFFFFF"/>
                </a:solidFill>
                <a:prstDash val="solid"/>
                <a:miter lim="800000"/>
                <a:headEnd/>
                <a:tailEnd/>
              </a:ln>
            </p:spPr>
            <p:txBody>
              <a:bodyPr/>
              <a:lstStyle/>
              <a:p>
                <a:endParaRPr lang="en-US"/>
              </a:p>
            </p:txBody>
          </p:sp>
          <p:sp>
            <p:nvSpPr>
              <p:cNvPr id="167988" name="Freeform 18">
                <a:extLst>
                  <a:ext uri="{FF2B5EF4-FFF2-40B4-BE49-F238E27FC236}">
                    <a16:creationId xmlns:a16="http://schemas.microsoft.com/office/drawing/2014/main" id="{153A22DE-D905-ED4F-ADB9-7E1F37A62251}"/>
                  </a:ext>
                </a:extLst>
              </p:cNvPr>
              <p:cNvSpPr>
                <a:spLocks/>
              </p:cNvSpPr>
              <p:nvPr/>
            </p:nvSpPr>
            <p:spPr bwMode="auto">
              <a:xfrm>
                <a:off x="3328" y="3455"/>
                <a:ext cx="114" cy="60"/>
              </a:xfrm>
              <a:custGeom>
                <a:avLst/>
                <a:gdLst>
                  <a:gd name="T0" fmla="*/ 0 w 114"/>
                  <a:gd name="T1" fmla="*/ 60 h 60"/>
                  <a:gd name="T2" fmla="*/ 12 w 114"/>
                  <a:gd name="T3" fmla="*/ 1 h 60"/>
                  <a:gd name="T4" fmla="*/ 114 w 114"/>
                  <a:gd name="T5" fmla="*/ 0 h 60"/>
                  <a:gd name="T6" fmla="*/ 105 w 114"/>
                  <a:gd name="T7" fmla="*/ 52 h 60"/>
                  <a:gd name="T8" fmla="*/ 0 w 114"/>
                  <a:gd name="T9" fmla="*/ 60 h 60"/>
                  <a:gd name="T10" fmla="*/ 0 60000 65536"/>
                  <a:gd name="T11" fmla="*/ 0 60000 65536"/>
                  <a:gd name="T12" fmla="*/ 0 60000 65536"/>
                  <a:gd name="T13" fmla="*/ 0 60000 65536"/>
                  <a:gd name="T14" fmla="*/ 0 60000 65536"/>
                  <a:gd name="T15" fmla="*/ 0 w 114"/>
                  <a:gd name="T16" fmla="*/ 0 h 60"/>
                  <a:gd name="T17" fmla="*/ 114 w 114"/>
                  <a:gd name="T18" fmla="*/ 60 h 60"/>
                </a:gdLst>
                <a:ahLst/>
                <a:cxnLst>
                  <a:cxn ang="T10">
                    <a:pos x="T0" y="T1"/>
                  </a:cxn>
                  <a:cxn ang="T11">
                    <a:pos x="T2" y="T3"/>
                  </a:cxn>
                  <a:cxn ang="T12">
                    <a:pos x="T4" y="T5"/>
                  </a:cxn>
                  <a:cxn ang="T13">
                    <a:pos x="T6" y="T7"/>
                  </a:cxn>
                  <a:cxn ang="T14">
                    <a:pos x="T8" y="T9"/>
                  </a:cxn>
                </a:cxnLst>
                <a:rect l="T15" t="T16" r="T17" b="T18"/>
                <a:pathLst>
                  <a:path w="114" h="60">
                    <a:moveTo>
                      <a:pt x="0" y="60"/>
                    </a:moveTo>
                    <a:lnTo>
                      <a:pt x="12" y="1"/>
                    </a:lnTo>
                    <a:lnTo>
                      <a:pt x="114" y="0"/>
                    </a:lnTo>
                    <a:lnTo>
                      <a:pt x="105" y="52"/>
                    </a:lnTo>
                    <a:lnTo>
                      <a:pt x="0" y="60"/>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9" name="Freeform 19">
                <a:extLst>
                  <a:ext uri="{FF2B5EF4-FFF2-40B4-BE49-F238E27FC236}">
                    <a16:creationId xmlns:a16="http://schemas.microsoft.com/office/drawing/2014/main" id="{ED6049E8-9CB0-F447-877C-56182E871B51}"/>
                  </a:ext>
                </a:extLst>
              </p:cNvPr>
              <p:cNvSpPr>
                <a:spLocks/>
              </p:cNvSpPr>
              <p:nvPr/>
            </p:nvSpPr>
            <p:spPr bwMode="auto">
              <a:xfrm>
                <a:off x="3445" y="3452"/>
                <a:ext cx="879" cy="53"/>
              </a:xfrm>
              <a:custGeom>
                <a:avLst/>
                <a:gdLst>
                  <a:gd name="T0" fmla="*/ 0 w 879"/>
                  <a:gd name="T1" fmla="*/ 53 h 53"/>
                  <a:gd name="T2" fmla="*/ 8 w 879"/>
                  <a:gd name="T3" fmla="*/ 0 h 53"/>
                  <a:gd name="T4" fmla="*/ 879 w 879"/>
                  <a:gd name="T5" fmla="*/ 0 h 53"/>
                  <a:gd name="T6" fmla="*/ 868 w 879"/>
                  <a:gd name="T7" fmla="*/ 53 h 53"/>
                  <a:gd name="T8" fmla="*/ 0 w 879"/>
                  <a:gd name="T9" fmla="*/ 53 h 53"/>
                  <a:gd name="T10" fmla="*/ 0 60000 65536"/>
                  <a:gd name="T11" fmla="*/ 0 60000 65536"/>
                  <a:gd name="T12" fmla="*/ 0 60000 65536"/>
                  <a:gd name="T13" fmla="*/ 0 60000 65536"/>
                  <a:gd name="T14" fmla="*/ 0 60000 65536"/>
                  <a:gd name="T15" fmla="*/ 0 w 879"/>
                  <a:gd name="T16" fmla="*/ 0 h 53"/>
                  <a:gd name="T17" fmla="*/ 879 w 879"/>
                  <a:gd name="T18" fmla="*/ 53 h 53"/>
                </a:gdLst>
                <a:ahLst/>
                <a:cxnLst>
                  <a:cxn ang="T10">
                    <a:pos x="T0" y="T1"/>
                  </a:cxn>
                  <a:cxn ang="T11">
                    <a:pos x="T2" y="T3"/>
                  </a:cxn>
                  <a:cxn ang="T12">
                    <a:pos x="T4" y="T5"/>
                  </a:cxn>
                  <a:cxn ang="T13">
                    <a:pos x="T6" y="T7"/>
                  </a:cxn>
                  <a:cxn ang="T14">
                    <a:pos x="T8" y="T9"/>
                  </a:cxn>
                </a:cxnLst>
                <a:rect l="T15" t="T16" r="T17" b="T18"/>
                <a:pathLst>
                  <a:path w="879" h="53">
                    <a:moveTo>
                      <a:pt x="0" y="53"/>
                    </a:moveTo>
                    <a:lnTo>
                      <a:pt x="8" y="0"/>
                    </a:lnTo>
                    <a:lnTo>
                      <a:pt x="879" y="0"/>
                    </a:lnTo>
                    <a:lnTo>
                      <a:pt x="868" y="53"/>
                    </a:lnTo>
                    <a:lnTo>
                      <a:pt x="0" y="53"/>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90" name="Line 20">
                <a:extLst>
                  <a:ext uri="{FF2B5EF4-FFF2-40B4-BE49-F238E27FC236}">
                    <a16:creationId xmlns:a16="http://schemas.microsoft.com/office/drawing/2014/main" id="{F234D817-52FA-9D46-8181-BA8E02279A04}"/>
                  </a:ext>
                </a:extLst>
              </p:cNvPr>
              <p:cNvSpPr>
                <a:spLocks noChangeShapeType="1"/>
              </p:cNvSpPr>
              <p:nvPr/>
            </p:nvSpPr>
            <p:spPr bwMode="auto">
              <a:xfrm>
                <a:off x="3082" y="3228"/>
                <a:ext cx="210" cy="19"/>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1" name="Line 21">
                <a:extLst>
                  <a:ext uri="{FF2B5EF4-FFF2-40B4-BE49-F238E27FC236}">
                    <a16:creationId xmlns:a16="http://schemas.microsoft.com/office/drawing/2014/main" id="{F11F9067-DD94-AC46-84E2-5DEECAD8923F}"/>
                  </a:ext>
                </a:extLst>
              </p:cNvPr>
              <p:cNvSpPr>
                <a:spLocks noChangeShapeType="1"/>
              </p:cNvSpPr>
              <p:nvPr/>
            </p:nvSpPr>
            <p:spPr bwMode="auto">
              <a:xfrm>
                <a:off x="3313" y="3250"/>
                <a:ext cx="92" cy="6"/>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2" name="Line 22">
                <a:extLst>
                  <a:ext uri="{FF2B5EF4-FFF2-40B4-BE49-F238E27FC236}">
                    <a16:creationId xmlns:a16="http://schemas.microsoft.com/office/drawing/2014/main" id="{EAC0CB26-9742-3748-8A80-EF09CA7B6E3E}"/>
                  </a:ext>
                </a:extLst>
              </p:cNvPr>
              <p:cNvSpPr>
                <a:spLocks noChangeShapeType="1"/>
              </p:cNvSpPr>
              <p:nvPr/>
            </p:nvSpPr>
            <p:spPr bwMode="auto">
              <a:xfrm>
                <a:off x="3414" y="3256"/>
                <a:ext cx="866"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3" name="Line 23">
                <a:extLst>
                  <a:ext uri="{FF2B5EF4-FFF2-40B4-BE49-F238E27FC236}">
                    <a16:creationId xmlns:a16="http://schemas.microsoft.com/office/drawing/2014/main" id="{321FA73F-01D2-8C4A-9B58-4DC6578B1B41}"/>
                  </a:ext>
                </a:extLst>
              </p:cNvPr>
              <p:cNvSpPr>
                <a:spLocks noChangeShapeType="1"/>
              </p:cNvSpPr>
              <p:nvPr/>
            </p:nvSpPr>
            <p:spPr bwMode="auto">
              <a:xfrm>
                <a:off x="3437" y="3297"/>
                <a:ext cx="866"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4" name="Line 24">
                <a:extLst>
                  <a:ext uri="{FF2B5EF4-FFF2-40B4-BE49-F238E27FC236}">
                    <a16:creationId xmlns:a16="http://schemas.microsoft.com/office/drawing/2014/main" id="{F9ED9246-D187-F44D-8939-C9D836A6AA89}"/>
                  </a:ext>
                </a:extLst>
              </p:cNvPr>
              <p:cNvSpPr>
                <a:spLocks noChangeShapeType="1"/>
              </p:cNvSpPr>
              <p:nvPr/>
            </p:nvSpPr>
            <p:spPr bwMode="auto">
              <a:xfrm>
                <a:off x="3438" y="3301"/>
                <a:ext cx="868"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5" name="Line 25">
                <a:extLst>
                  <a:ext uri="{FF2B5EF4-FFF2-40B4-BE49-F238E27FC236}">
                    <a16:creationId xmlns:a16="http://schemas.microsoft.com/office/drawing/2014/main" id="{D9AFD82D-2AF7-EA42-8F58-B6EDB675825D}"/>
                  </a:ext>
                </a:extLst>
              </p:cNvPr>
              <p:cNvSpPr>
                <a:spLocks noChangeShapeType="1"/>
              </p:cNvSpPr>
              <p:nvPr/>
            </p:nvSpPr>
            <p:spPr bwMode="auto">
              <a:xfrm>
                <a:off x="3454" y="3445"/>
                <a:ext cx="867"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6" name="Line 26">
                <a:extLst>
                  <a:ext uri="{FF2B5EF4-FFF2-40B4-BE49-F238E27FC236}">
                    <a16:creationId xmlns:a16="http://schemas.microsoft.com/office/drawing/2014/main" id="{871CCAA6-8CC1-C841-9207-446DE373FE86}"/>
                  </a:ext>
                </a:extLst>
              </p:cNvPr>
              <p:cNvSpPr>
                <a:spLocks noChangeShapeType="1"/>
              </p:cNvSpPr>
              <p:nvPr/>
            </p:nvSpPr>
            <p:spPr bwMode="auto">
              <a:xfrm>
                <a:off x="3456" y="3440"/>
                <a:ext cx="868"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7" name="Freeform 27">
                <a:extLst>
                  <a:ext uri="{FF2B5EF4-FFF2-40B4-BE49-F238E27FC236}">
                    <a16:creationId xmlns:a16="http://schemas.microsoft.com/office/drawing/2014/main" id="{183F52B7-E954-CC48-95B3-E14A7FB7D206}"/>
                  </a:ext>
                </a:extLst>
              </p:cNvPr>
              <p:cNvSpPr>
                <a:spLocks/>
              </p:cNvSpPr>
              <p:nvPr/>
            </p:nvSpPr>
            <p:spPr bwMode="auto">
              <a:xfrm>
                <a:off x="3444" y="3511"/>
                <a:ext cx="866" cy="1"/>
              </a:xfrm>
              <a:custGeom>
                <a:avLst/>
                <a:gdLst>
                  <a:gd name="T0" fmla="*/ 0 w 866"/>
                  <a:gd name="T1" fmla="*/ 0 h 1"/>
                  <a:gd name="T2" fmla="*/ 866 w 866"/>
                  <a:gd name="T3" fmla="*/ 0 h 1"/>
                  <a:gd name="T4" fmla="*/ 0 w 866"/>
                  <a:gd name="T5" fmla="*/ 0 h 1"/>
                  <a:gd name="T6" fmla="*/ 0 60000 65536"/>
                  <a:gd name="T7" fmla="*/ 0 60000 65536"/>
                  <a:gd name="T8" fmla="*/ 0 60000 65536"/>
                  <a:gd name="T9" fmla="*/ 0 w 866"/>
                  <a:gd name="T10" fmla="*/ 0 h 1"/>
                  <a:gd name="T11" fmla="*/ 866 w 866"/>
                  <a:gd name="T12" fmla="*/ 1 h 1"/>
                </a:gdLst>
                <a:ahLst/>
                <a:cxnLst>
                  <a:cxn ang="T6">
                    <a:pos x="T0" y="T1"/>
                  </a:cxn>
                  <a:cxn ang="T7">
                    <a:pos x="T2" y="T3"/>
                  </a:cxn>
                  <a:cxn ang="T8">
                    <a:pos x="T4" y="T5"/>
                  </a:cxn>
                </a:cxnLst>
                <a:rect l="T9" t="T10" r="T11" b="T12"/>
                <a:pathLst>
                  <a:path w="866" h="1">
                    <a:moveTo>
                      <a:pt x="0" y="0"/>
                    </a:moveTo>
                    <a:lnTo>
                      <a:pt x="866" y="0"/>
                    </a:lnTo>
                    <a:lnTo>
                      <a:pt x="0" y="0"/>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98" name="Line 28">
                <a:extLst>
                  <a:ext uri="{FF2B5EF4-FFF2-40B4-BE49-F238E27FC236}">
                    <a16:creationId xmlns:a16="http://schemas.microsoft.com/office/drawing/2014/main" id="{CE25AD61-A15A-D64D-AC03-72EA51CD1910}"/>
                  </a:ext>
                </a:extLst>
              </p:cNvPr>
              <p:cNvSpPr>
                <a:spLocks noChangeShapeType="1"/>
              </p:cNvSpPr>
              <p:nvPr/>
            </p:nvSpPr>
            <p:spPr bwMode="auto">
              <a:xfrm>
                <a:off x="3438" y="3527"/>
                <a:ext cx="868"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7999" name="Line 29">
                <a:extLst>
                  <a:ext uri="{FF2B5EF4-FFF2-40B4-BE49-F238E27FC236}">
                    <a16:creationId xmlns:a16="http://schemas.microsoft.com/office/drawing/2014/main" id="{83EBF062-6FC2-EE4C-877D-BE96BEA1B17B}"/>
                  </a:ext>
                </a:extLst>
              </p:cNvPr>
              <p:cNvSpPr>
                <a:spLocks noChangeShapeType="1"/>
              </p:cNvSpPr>
              <p:nvPr/>
            </p:nvSpPr>
            <p:spPr bwMode="auto">
              <a:xfrm>
                <a:off x="3435" y="3537"/>
                <a:ext cx="867"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0" name="Line 30">
                <a:extLst>
                  <a:ext uri="{FF2B5EF4-FFF2-40B4-BE49-F238E27FC236}">
                    <a16:creationId xmlns:a16="http://schemas.microsoft.com/office/drawing/2014/main" id="{B4DC98B3-4EA7-E144-96C2-6DF87C8DEDD1}"/>
                  </a:ext>
                </a:extLst>
              </p:cNvPr>
              <p:cNvSpPr>
                <a:spLocks noChangeShapeType="1"/>
              </p:cNvSpPr>
              <p:nvPr/>
            </p:nvSpPr>
            <p:spPr bwMode="auto">
              <a:xfrm>
                <a:off x="3414" y="3570"/>
                <a:ext cx="866"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1" name="Line 31">
                <a:extLst>
                  <a:ext uri="{FF2B5EF4-FFF2-40B4-BE49-F238E27FC236}">
                    <a16:creationId xmlns:a16="http://schemas.microsoft.com/office/drawing/2014/main" id="{C2282938-1B0F-2F4E-B063-8784AA3D081F}"/>
                  </a:ext>
                </a:extLst>
              </p:cNvPr>
              <p:cNvSpPr>
                <a:spLocks noChangeShapeType="1"/>
              </p:cNvSpPr>
              <p:nvPr/>
            </p:nvSpPr>
            <p:spPr bwMode="auto">
              <a:xfrm flipH="1">
                <a:off x="3287" y="3570"/>
                <a:ext cx="112" cy="38"/>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2" name="Line 32">
                <a:extLst>
                  <a:ext uri="{FF2B5EF4-FFF2-40B4-BE49-F238E27FC236}">
                    <a16:creationId xmlns:a16="http://schemas.microsoft.com/office/drawing/2014/main" id="{BAB3500A-8D0B-4A4D-80DF-3B3035591219}"/>
                  </a:ext>
                </a:extLst>
              </p:cNvPr>
              <p:cNvSpPr>
                <a:spLocks noChangeShapeType="1"/>
              </p:cNvSpPr>
              <p:nvPr/>
            </p:nvSpPr>
            <p:spPr bwMode="auto">
              <a:xfrm flipH="1">
                <a:off x="3047" y="3620"/>
                <a:ext cx="210" cy="23"/>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3" name="Line 33">
                <a:extLst>
                  <a:ext uri="{FF2B5EF4-FFF2-40B4-BE49-F238E27FC236}">
                    <a16:creationId xmlns:a16="http://schemas.microsoft.com/office/drawing/2014/main" id="{52634BDB-D5B1-3441-96A5-54534E26A52D}"/>
                  </a:ext>
                </a:extLst>
              </p:cNvPr>
              <p:cNvSpPr>
                <a:spLocks noChangeShapeType="1"/>
              </p:cNvSpPr>
              <p:nvPr/>
            </p:nvSpPr>
            <p:spPr bwMode="auto">
              <a:xfrm flipH="1">
                <a:off x="3317" y="3537"/>
                <a:ext cx="104" cy="2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4" name="Line 34">
                <a:extLst>
                  <a:ext uri="{FF2B5EF4-FFF2-40B4-BE49-F238E27FC236}">
                    <a16:creationId xmlns:a16="http://schemas.microsoft.com/office/drawing/2014/main" id="{16E4B701-319E-0348-AD99-6FCA6A0FDCE5}"/>
                  </a:ext>
                </a:extLst>
              </p:cNvPr>
              <p:cNvSpPr>
                <a:spLocks noChangeShapeType="1"/>
              </p:cNvSpPr>
              <p:nvPr/>
            </p:nvSpPr>
            <p:spPr bwMode="auto">
              <a:xfrm flipH="1">
                <a:off x="3325" y="3528"/>
                <a:ext cx="100" cy="12"/>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5" name="Line 35">
                <a:extLst>
                  <a:ext uri="{FF2B5EF4-FFF2-40B4-BE49-F238E27FC236}">
                    <a16:creationId xmlns:a16="http://schemas.microsoft.com/office/drawing/2014/main" id="{E6F74195-4B49-D64D-9D1C-2FEEBBB2EF38}"/>
                  </a:ext>
                </a:extLst>
              </p:cNvPr>
              <p:cNvSpPr>
                <a:spLocks noChangeShapeType="1"/>
              </p:cNvSpPr>
              <p:nvPr/>
            </p:nvSpPr>
            <p:spPr bwMode="auto">
              <a:xfrm flipH="1">
                <a:off x="3087" y="3560"/>
                <a:ext cx="205" cy="23"/>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6" name="Line 36">
                <a:extLst>
                  <a:ext uri="{FF2B5EF4-FFF2-40B4-BE49-F238E27FC236}">
                    <a16:creationId xmlns:a16="http://schemas.microsoft.com/office/drawing/2014/main" id="{33FA59FB-95CB-7549-8F1F-79D91359A353}"/>
                  </a:ext>
                </a:extLst>
              </p:cNvPr>
              <p:cNvSpPr>
                <a:spLocks noChangeShapeType="1"/>
              </p:cNvSpPr>
              <p:nvPr/>
            </p:nvSpPr>
            <p:spPr bwMode="auto">
              <a:xfrm flipH="1">
                <a:off x="3093" y="3545"/>
                <a:ext cx="205" cy="2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7" name="Line 37">
                <a:extLst>
                  <a:ext uri="{FF2B5EF4-FFF2-40B4-BE49-F238E27FC236}">
                    <a16:creationId xmlns:a16="http://schemas.microsoft.com/office/drawing/2014/main" id="{915C239F-FC3E-404D-8EF8-3E8C20B07882}"/>
                  </a:ext>
                </a:extLst>
              </p:cNvPr>
              <p:cNvSpPr>
                <a:spLocks noChangeShapeType="1"/>
              </p:cNvSpPr>
              <p:nvPr/>
            </p:nvSpPr>
            <p:spPr bwMode="auto">
              <a:xfrm flipH="1">
                <a:off x="3342" y="3445"/>
                <a:ext cx="101"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8" name="Line 38">
                <a:extLst>
                  <a:ext uri="{FF2B5EF4-FFF2-40B4-BE49-F238E27FC236}">
                    <a16:creationId xmlns:a16="http://schemas.microsoft.com/office/drawing/2014/main" id="{80875C19-4C6F-0447-A6D2-EE5E2D6A811F}"/>
                  </a:ext>
                </a:extLst>
              </p:cNvPr>
              <p:cNvSpPr>
                <a:spLocks noChangeShapeType="1"/>
              </p:cNvSpPr>
              <p:nvPr/>
            </p:nvSpPr>
            <p:spPr bwMode="auto">
              <a:xfrm flipH="1">
                <a:off x="3342" y="3440"/>
                <a:ext cx="101"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09" name="Line 39">
                <a:extLst>
                  <a:ext uri="{FF2B5EF4-FFF2-40B4-BE49-F238E27FC236}">
                    <a16:creationId xmlns:a16="http://schemas.microsoft.com/office/drawing/2014/main" id="{430444FC-14F5-404C-984D-E53CCCE56B82}"/>
                  </a:ext>
                </a:extLst>
              </p:cNvPr>
              <p:cNvSpPr>
                <a:spLocks noChangeShapeType="1"/>
              </p:cNvSpPr>
              <p:nvPr/>
            </p:nvSpPr>
            <p:spPr bwMode="auto">
              <a:xfrm flipH="1">
                <a:off x="3113" y="3445"/>
                <a:ext cx="205"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0" name="Line 40">
                <a:extLst>
                  <a:ext uri="{FF2B5EF4-FFF2-40B4-BE49-F238E27FC236}">
                    <a16:creationId xmlns:a16="http://schemas.microsoft.com/office/drawing/2014/main" id="{8206BF52-D8BA-834D-8812-5416F2E36786}"/>
                  </a:ext>
                </a:extLst>
              </p:cNvPr>
              <p:cNvSpPr>
                <a:spLocks noChangeShapeType="1"/>
              </p:cNvSpPr>
              <p:nvPr/>
            </p:nvSpPr>
            <p:spPr bwMode="auto">
              <a:xfrm flipH="1">
                <a:off x="3112" y="3440"/>
                <a:ext cx="206" cy="1"/>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1" name="Line 41">
                <a:extLst>
                  <a:ext uri="{FF2B5EF4-FFF2-40B4-BE49-F238E27FC236}">
                    <a16:creationId xmlns:a16="http://schemas.microsoft.com/office/drawing/2014/main" id="{A6F08783-9BCC-FF45-8739-9BAE1F8C1873}"/>
                  </a:ext>
                </a:extLst>
              </p:cNvPr>
              <p:cNvSpPr>
                <a:spLocks noChangeShapeType="1"/>
              </p:cNvSpPr>
              <p:nvPr/>
            </p:nvSpPr>
            <p:spPr bwMode="auto">
              <a:xfrm flipH="1" flipV="1">
                <a:off x="3331" y="3294"/>
                <a:ext cx="96" cy="3"/>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2" name="Line 42">
                <a:extLst>
                  <a:ext uri="{FF2B5EF4-FFF2-40B4-BE49-F238E27FC236}">
                    <a16:creationId xmlns:a16="http://schemas.microsoft.com/office/drawing/2014/main" id="{4D47103F-F685-5342-A1E8-14548E460D2C}"/>
                  </a:ext>
                </a:extLst>
              </p:cNvPr>
              <p:cNvSpPr>
                <a:spLocks noChangeShapeType="1"/>
              </p:cNvSpPr>
              <p:nvPr/>
            </p:nvSpPr>
            <p:spPr bwMode="auto">
              <a:xfrm flipH="1" flipV="1">
                <a:off x="3333" y="3299"/>
                <a:ext cx="94" cy="2"/>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3" name="Line 43">
                <a:extLst>
                  <a:ext uri="{FF2B5EF4-FFF2-40B4-BE49-F238E27FC236}">
                    <a16:creationId xmlns:a16="http://schemas.microsoft.com/office/drawing/2014/main" id="{729B3D11-E7D7-144D-93FC-577EA169FC87}"/>
                  </a:ext>
                </a:extLst>
              </p:cNvPr>
              <p:cNvSpPr>
                <a:spLocks noChangeShapeType="1"/>
              </p:cNvSpPr>
              <p:nvPr/>
            </p:nvSpPr>
            <p:spPr bwMode="auto">
              <a:xfrm flipH="1">
                <a:off x="3102" y="3294"/>
                <a:ext cx="205" cy="10"/>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4" name="Line 44">
                <a:extLst>
                  <a:ext uri="{FF2B5EF4-FFF2-40B4-BE49-F238E27FC236}">
                    <a16:creationId xmlns:a16="http://schemas.microsoft.com/office/drawing/2014/main" id="{B621CA3E-6380-FB42-B7DF-9CCF2DA41B5E}"/>
                  </a:ext>
                </a:extLst>
              </p:cNvPr>
              <p:cNvSpPr>
                <a:spLocks noChangeShapeType="1"/>
              </p:cNvSpPr>
              <p:nvPr/>
            </p:nvSpPr>
            <p:spPr bwMode="auto">
              <a:xfrm flipH="1">
                <a:off x="3103" y="3300"/>
                <a:ext cx="206" cy="10"/>
              </a:xfrm>
              <a:prstGeom prst="line">
                <a:avLst/>
              </a:prstGeom>
              <a:noFill/>
              <a:ln w="0" cap="sq">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15" name="Rectangle 45">
                <a:extLst>
                  <a:ext uri="{FF2B5EF4-FFF2-40B4-BE49-F238E27FC236}">
                    <a16:creationId xmlns:a16="http://schemas.microsoft.com/office/drawing/2014/main" id="{BB546D02-7203-D04E-A5A5-0EEFF657D537}"/>
                  </a:ext>
                </a:extLst>
              </p:cNvPr>
              <p:cNvSpPr>
                <a:spLocks noChangeArrowheads="1"/>
              </p:cNvSpPr>
              <p:nvPr/>
            </p:nvSpPr>
            <p:spPr bwMode="auto">
              <a:xfrm>
                <a:off x="3486" y="3333"/>
                <a:ext cx="401" cy="141"/>
              </a:xfrm>
              <a:prstGeom prst="rect">
                <a:avLst/>
              </a:pr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16" name="Rectangle 46">
                <a:extLst>
                  <a:ext uri="{FF2B5EF4-FFF2-40B4-BE49-F238E27FC236}">
                    <a16:creationId xmlns:a16="http://schemas.microsoft.com/office/drawing/2014/main" id="{C7373707-5383-DE4D-BD35-A4C161E5677B}"/>
                  </a:ext>
                </a:extLst>
              </p:cNvPr>
              <p:cNvSpPr>
                <a:spLocks noChangeArrowheads="1"/>
              </p:cNvSpPr>
              <p:nvPr/>
            </p:nvSpPr>
            <p:spPr bwMode="auto">
              <a:xfrm>
                <a:off x="3486" y="3333"/>
                <a:ext cx="401" cy="141"/>
              </a:xfrm>
              <a:prstGeom prst="rect">
                <a:avLst/>
              </a:prstGeom>
              <a:gradFill rotWithShape="0">
                <a:gsLst>
                  <a:gs pos="0">
                    <a:srgbClr val="000000"/>
                  </a:gs>
                  <a:gs pos="50000">
                    <a:srgbClr val="808080"/>
                  </a:gs>
                  <a:gs pos="100000">
                    <a:srgbClr val="000000"/>
                  </a:gs>
                </a:gsLst>
                <a:lin ang="18900000" scaled="1"/>
              </a:gradFill>
              <a:ln w="0" cap="sq">
                <a:solidFill>
                  <a:srgbClr val="FFFFFF"/>
                </a:solidFill>
                <a:miter lim="800000"/>
                <a:headEnd/>
                <a:tailEnd/>
              </a:ln>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17" name="Rectangle 47">
                <a:extLst>
                  <a:ext uri="{FF2B5EF4-FFF2-40B4-BE49-F238E27FC236}">
                    <a16:creationId xmlns:a16="http://schemas.microsoft.com/office/drawing/2014/main" id="{3D74E85F-E7E4-4D42-AD60-92A30A360441}"/>
                  </a:ext>
                </a:extLst>
              </p:cNvPr>
              <p:cNvSpPr>
                <a:spLocks noChangeArrowheads="1"/>
              </p:cNvSpPr>
              <p:nvPr/>
            </p:nvSpPr>
            <p:spPr bwMode="auto">
              <a:xfrm>
                <a:off x="3507" y="3340"/>
                <a:ext cx="361" cy="127"/>
              </a:xfrm>
              <a:prstGeom prst="rect">
                <a:avLst/>
              </a:pr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18" name="Rectangle 48">
                <a:extLst>
                  <a:ext uri="{FF2B5EF4-FFF2-40B4-BE49-F238E27FC236}">
                    <a16:creationId xmlns:a16="http://schemas.microsoft.com/office/drawing/2014/main" id="{C589BEA2-C2B1-6046-B1B1-DB2CD00BC472}"/>
                  </a:ext>
                </a:extLst>
              </p:cNvPr>
              <p:cNvSpPr>
                <a:spLocks noChangeArrowheads="1"/>
              </p:cNvSpPr>
              <p:nvPr/>
            </p:nvSpPr>
            <p:spPr bwMode="auto">
              <a:xfrm>
                <a:off x="3559" y="3347"/>
                <a:ext cx="293" cy="114"/>
              </a:xfrm>
              <a:prstGeom prst="rect">
                <a:avLst/>
              </a:pr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19" name="Rectangle 49">
                <a:extLst>
                  <a:ext uri="{FF2B5EF4-FFF2-40B4-BE49-F238E27FC236}">
                    <a16:creationId xmlns:a16="http://schemas.microsoft.com/office/drawing/2014/main" id="{7E67B937-846E-0B4C-903D-2FE169F7D0C6}"/>
                  </a:ext>
                </a:extLst>
              </p:cNvPr>
              <p:cNvSpPr>
                <a:spLocks noChangeArrowheads="1"/>
              </p:cNvSpPr>
              <p:nvPr/>
            </p:nvSpPr>
            <p:spPr bwMode="auto">
              <a:xfrm>
                <a:off x="3559" y="3347"/>
                <a:ext cx="293" cy="114"/>
              </a:xfrm>
              <a:prstGeom prst="rect">
                <a:avLst/>
              </a:prstGeom>
              <a:gradFill rotWithShape="0">
                <a:gsLst>
                  <a:gs pos="0">
                    <a:srgbClr val="000000"/>
                  </a:gs>
                  <a:gs pos="50000">
                    <a:srgbClr val="808080"/>
                  </a:gs>
                  <a:gs pos="100000">
                    <a:srgbClr val="000000"/>
                  </a:gs>
                </a:gsLst>
                <a:lin ang="18900000" scaled="1"/>
              </a:gradFill>
              <a:ln w="0" cap="sq">
                <a:solidFill>
                  <a:srgbClr val="FFFFFF"/>
                </a:solidFill>
                <a:miter lim="800000"/>
                <a:headEnd/>
                <a:tailEnd/>
              </a:ln>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20" name="Rectangle 50">
                <a:extLst>
                  <a:ext uri="{FF2B5EF4-FFF2-40B4-BE49-F238E27FC236}">
                    <a16:creationId xmlns:a16="http://schemas.microsoft.com/office/drawing/2014/main" id="{28A9CC8E-18FF-6647-8933-F051AA605A53}"/>
                  </a:ext>
                </a:extLst>
              </p:cNvPr>
              <p:cNvSpPr>
                <a:spLocks noChangeArrowheads="1"/>
              </p:cNvSpPr>
              <p:nvPr/>
            </p:nvSpPr>
            <p:spPr bwMode="auto">
              <a:xfrm>
                <a:off x="3673" y="3347"/>
                <a:ext cx="17" cy="113"/>
              </a:xfrm>
              <a:prstGeom prst="rect">
                <a:avLst/>
              </a:pr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21" name="Rectangle 51">
                <a:extLst>
                  <a:ext uri="{FF2B5EF4-FFF2-40B4-BE49-F238E27FC236}">
                    <a16:creationId xmlns:a16="http://schemas.microsoft.com/office/drawing/2014/main" id="{133343A4-B394-3342-B3EE-79C2664B5D4A}"/>
                  </a:ext>
                </a:extLst>
              </p:cNvPr>
              <p:cNvSpPr>
                <a:spLocks noChangeArrowheads="1"/>
              </p:cNvSpPr>
              <p:nvPr/>
            </p:nvSpPr>
            <p:spPr bwMode="auto">
              <a:xfrm>
                <a:off x="3673" y="3347"/>
                <a:ext cx="17" cy="113"/>
              </a:xfrm>
              <a:prstGeom prst="rect">
                <a:avLst/>
              </a:prstGeom>
              <a:gradFill rotWithShape="0">
                <a:gsLst>
                  <a:gs pos="0">
                    <a:srgbClr val="000000"/>
                  </a:gs>
                  <a:gs pos="50000">
                    <a:srgbClr val="808080"/>
                  </a:gs>
                  <a:gs pos="100000">
                    <a:srgbClr val="000000"/>
                  </a:gs>
                </a:gsLst>
                <a:lin ang="18900000" scaled="1"/>
              </a:gradFill>
              <a:ln w="0" cap="sq">
                <a:solidFill>
                  <a:srgbClr val="FFFFFF"/>
                </a:solidFill>
                <a:miter lim="800000"/>
                <a:headEnd/>
                <a:tailEnd/>
              </a:ln>
            </p:spPr>
            <p:txBody>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8022" name="Line 52">
                <a:extLst>
                  <a:ext uri="{FF2B5EF4-FFF2-40B4-BE49-F238E27FC236}">
                    <a16:creationId xmlns:a16="http://schemas.microsoft.com/office/drawing/2014/main" id="{8DF2E2BD-E0EE-3A43-B2C0-FF9B64EB419C}"/>
                  </a:ext>
                </a:extLst>
              </p:cNvPr>
              <p:cNvSpPr>
                <a:spLocks noChangeShapeType="1"/>
              </p:cNvSpPr>
              <p:nvPr/>
            </p:nvSpPr>
            <p:spPr bwMode="auto">
              <a:xfrm>
                <a:off x="3701"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3" name="Line 53">
                <a:extLst>
                  <a:ext uri="{FF2B5EF4-FFF2-40B4-BE49-F238E27FC236}">
                    <a16:creationId xmlns:a16="http://schemas.microsoft.com/office/drawing/2014/main" id="{23F8A46E-A715-A44E-A098-132FE3811081}"/>
                  </a:ext>
                </a:extLst>
              </p:cNvPr>
              <p:cNvSpPr>
                <a:spLocks noChangeShapeType="1"/>
              </p:cNvSpPr>
              <p:nvPr/>
            </p:nvSpPr>
            <p:spPr bwMode="auto">
              <a:xfrm>
                <a:off x="3709"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4" name="Line 54">
                <a:extLst>
                  <a:ext uri="{FF2B5EF4-FFF2-40B4-BE49-F238E27FC236}">
                    <a16:creationId xmlns:a16="http://schemas.microsoft.com/office/drawing/2014/main" id="{72C931A9-88E3-3141-AC30-44C05E63E228}"/>
                  </a:ext>
                </a:extLst>
              </p:cNvPr>
              <p:cNvSpPr>
                <a:spLocks noChangeShapeType="1"/>
              </p:cNvSpPr>
              <p:nvPr/>
            </p:nvSpPr>
            <p:spPr bwMode="auto">
              <a:xfrm>
                <a:off x="3716"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5" name="Line 55">
                <a:extLst>
                  <a:ext uri="{FF2B5EF4-FFF2-40B4-BE49-F238E27FC236}">
                    <a16:creationId xmlns:a16="http://schemas.microsoft.com/office/drawing/2014/main" id="{E43B6BEC-0B85-1D43-99D4-BF8E7F832362}"/>
                  </a:ext>
                </a:extLst>
              </p:cNvPr>
              <p:cNvSpPr>
                <a:spLocks noChangeShapeType="1"/>
              </p:cNvSpPr>
              <p:nvPr/>
            </p:nvSpPr>
            <p:spPr bwMode="auto">
              <a:xfrm>
                <a:off x="3725"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6" name="Line 56">
                <a:extLst>
                  <a:ext uri="{FF2B5EF4-FFF2-40B4-BE49-F238E27FC236}">
                    <a16:creationId xmlns:a16="http://schemas.microsoft.com/office/drawing/2014/main" id="{4EEE2A85-614E-4949-8737-B0BB65A01C9F}"/>
                  </a:ext>
                </a:extLst>
              </p:cNvPr>
              <p:cNvSpPr>
                <a:spLocks noChangeShapeType="1"/>
              </p:cNvSpPr>
              <p:nvPr/>
            </p:nvSpPr>
            <p:spPr bwMode="auto">
              <a:xfrm>
                <a:off x="3732"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7" name="Line 57">
                <a:extLst>
                  <a:ext uri="{FF2B5EF4-FFF2-40B4-BE49-F238E27FC236}">
                    <a16:creationId xmlns:a16="http://schemas.microsoft.com/office/drawing/2014/main" id="{FC84E154-51BD-9B41-85C6-ACD255459DB3}"/>
                  </a:ext>
                </a:extLst>
              </p:cNvPr>
              <p:cNvSpPr>
                <a:spLocks noChangeShapeType="1"/>
              </p:cNvSpPr>
              <p:nvPr/>
            </p:nvSpPr>
            <p:spPr bwMode="auto">
              <a:xfrm>
                <a:off x="3740"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8" name="Line 58">
                <a:extLst>
                  <a:ext uri="{FF2B5EF4-FFF2-40B4-BE49-F238E27FC236}">
                    <a16:creationId xmlns:a16="http://schemas.microsoft.com/office/drawing/2014/main" id="{0C7585FA-586D-C24A-88DD-2CC08E4BE98F}"/>
                  </a:ext>
                </a:extLst>
              </p:cNvPr>
              <p:cNvSpPr>
                <a:spLocks noChangeShapeType="1"/>
              </p:cNvSpPr>
              <p:nvPr/>
            </p:nvSpPr>
            <p:spPr bwMode="auto">
              <a:xfrm>
                <a:off x="3749"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29" name="Line 59">
                <a:extLst>
                  <a:ext uri="{FF2B5EF4-FFF2-40B4-BE49-F238E27FC236}">
                    <a16:creationId xmlns:a16="http://schemas.microsoft.com/office/drawing/2014/main" id="{84899479-5891-DE47-BF8B-F0ABC648C398}"/>
                  </a:ext>
                </a:extLst>
              </p:cNvPr>
              <p:cNvSpPr>
                <a:spLocks noChangeShapeType="1"/>
              </p:cNvSpPr>
              <p:nvPr/>
            </p:nvSpPr>
            <p:spPr bwMode="auto">
              <a:xfrm>
                <a:off x="3756"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0" name="Line 60">
                <a:extLst>
                  <a:ext uri="{FF2B5EF4-FFF2-40B4-BE49-F238E27FC236}">
                    <a16:creationId xmlns:a16="http://schemas.microsoft.com/office/drawing/2014/main" id="{17B04741-B6EC-C748-845E-6DF966B4C6BD}"/>
                  </a:ext>
                </a:extLst>
              </p:cNvPr>
              <p:cNvSpPr>
                <a:spLocks noChangeShapeType="1"/>
              </p:cNvSpPr>
              <p:nvPr/>
            </p:nvSpPr>
            <p:spPr bwMode="auto">
              <a:xfrm>
                <a:off x="3764"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1" name="Line 61">
                <a:extLst>
                  <a:ext uri="{FF2B5EF4-FFF2-40B4-BE49-F238E27FC236}">
                    <a16:creationId xmlns:a16="http://schemas.microsoft.com/office/drawing/2014/main" id="{2DD70BE7-7BAC-754F-BF2C-86C44932E374}"/>
                  </a:ext>
                </a:extLst>
              </p:cNvPr>
              <p:cNvSpPr>
                <a:spLocks noChangeShapeType="1"/>
              </p:cNvSpPr>
              <p:nvPr/>
            </p:nvSpPr>
            <p:spPr bwMode="auto">
              <a:xfrm>
                <a:off x="3772"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2" name="Line 62">
                <a:extLst>
                  <a:ext uri="{FF2B5EF4-FFF2-40B4-BE49-F238E27FC236}">
                    <a16:creationId xmlns:a16="http://schemas.microsoft.com/office/drawing/2014/main" id="{8F367DFD-611E-7E4C-AB69-4B4FA4E26943}"/>
                  </a:ext>
                </a:extLst>
              </p:cNvPr>
              <p:cNvSpPr>
                <a:spLocks noChangeShapeType="1"/>
              </p:cNvSpPr>
              <p:nvPr/>
            </p:nvSpPr>
            <p:spPr bwMode="auto">
              <a:xfrm>
                <a:off x="3780"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3" name="Line 63">
                <a:extLst>
                  <a:ext uri="{FF2B5EF4-FFF2-40B4-BE49-F238E27FC236}">
                    <a16:creationId xmlns:a16="http://schemas.microsoft.com/office/drawing/2014/main" id="{983DB57E-6DB3-C945-B62D-8EC03AD3C4D3}"/>
                  </a:ext>
                </a:extLst>
              </p:cNvPr>
              <p:cNvSpPr>
                <a:spLocks noChangeShapeType="1"/>
              </p:cNvSpPr>
              <p:nvPr/>
            </p:nvSpPr>
            <p:spPr bwMode="auto">
              <a:xfrm>
                <a:off x="3788"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4" name="Line 64">
                <a:extLst>
                  <a:ext uri="{FF2B5EF4-FFF2-40B4-BE49-F238E27FC236}">
                    <a16:creationId xmlns:a16="http://schemas.microsoft.com/office/drawing/2014/main" id="{1319FB76-3464-9E40-B3C2-A20C3F92792A}"/>
                  </a:ext>
                </a:extLst>
              </p:cNvPr>
              <p:cNvSpPr>
                <a:spLocks noChangeShapeType="1"/>
              </p:cNvSpPr>
              <p:nvPr/>
            </p:nvSpPr>
            <p:spPr bwMode="auto">
              <a:xfrm>
                <a:off x="3796"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5" name="Line 65">
                <a:extLst>
                  <a:ext uri="{FF2B5EF4-FFF2-40B4-BE49-F238E27FC236}">
                    <a16:creationId xmlns:a16="http://schemas.microsoft.com/office/drawing/2014/main" id="{E731CF01-E9D3-1847-867D-22C8A6578AD3}"/>
                  </a:ext>
                </a:extLst>
              </p:cNvPr>
              <p:cNvSpPr>
                <a:spLocks noChangeShapeType="1"/>
              </p:cNvSpPr>
              <p:nvPr/>
            </p:nvSpPr>
            <p:spPr bwMode="auto">
              <a:xfrm>
                <a:off x="3804"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6" name="Line 66">
                <a:extLst>
                  <a:ext uri="{FF2B5EF4-FFF2-40B4-BE49-F238E27FC236}">
                    <a16:creationId xmlns:a16="http://schemas.microsoft.com/office/drawing/2014/main" id="{5CE181EA-F964-7941-84B5-F6D72B3ABF78}"/>
                  </a:ext>
                </a:extLst>
              </p:cNvPr>
              <p:cNvSpPr>
                <a:spLocks noChangeShapeType="1"/>
              </p:cNvSpPr>
              <p:nvPr/>
            </p:nvSpPr>
            <p:spPr bwMode="auto">
              <a:xfrm>
                <a:off x="3811"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7" name="Line 67">
                <a:extLst>
                  <a:ext uri="{FF2B5EF4-FFF2-40B4-BE49-F238E27FC236}">
                    <a16:creationId xmlns:a16="http://schemas.microsoft.com/office/drawing/2014/main" id="{B6815250-276F-0845-9BEB-3B97134F3015}"/>
                  </a:ext>
                </a:extLst>
              </p:cNvPr>
              <p:cNvSpPr>
                <a:spLocks noChangeShapeType="1"/>
              </p:cNvSpPr>
              <p:nvPr/>
            </p:nvSpPr>
            <p:spPr bwMode="auto">
              <a:xfrm>
                <a:off x="3820"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8" name="Line 68">
                <a:extLst>
                  <a:ext uri="{FF2B5EF4-FFF2-40B4-BE49-F238E27FC236}">
                    <a16:creationId xmlns:a16="http://schemas.microsoft.com/office/drawing/2014/main" id="{6EE5FE03-D87E-B340-86C0-0CBA81B7A6B5}"/>
                  </a:ext>
                </a:extLst>
              </p:cNvPr>
              <p:cNvSpPr>
                <a:spLocks noChangeShapeType="1"/>
              </p:cNvSpPr>
              <p:nvPr/>
            </p:nvSpPr>
            <p:spPr bwMode="auto">
              <a:xfrm>
                <a:off x="3827"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39" name="Line 69">
                <a:extLst>
                  <a:ext uri="{FF2B5EF4-FFF2-40B4-BE49-F238E27FC236}">
                    <a16:creationId xmlns:a16="http://schemas.microsoft.com/office/drawing/2014/main" id="{5119DBF0-F1AE-1247-9C7D-7F1C79B1B110}"/>
                  </a:ext>
                </a:extLst>
              </p:cNvPr>
              <p:cNvSpPr>
                <a:spLocks noChangeShapeType="1"/>
              </p:cNvSpPr>
              <p:nvPr/>
            </p:nvSpPr>
            <p:spPr bwMode="auto">
              <a:xfrm>
                <a:off x="3835"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40" name="Line 70">
                <a:extLst>
                  <a:ext uri="{FF2B5EF4-FFF2-40B4-BE49-F238E27FC236}">
                    <a16:creationId xmlns:a16="http://schemas.microsoft.com/office/drawing/2014/main" id="{F9D0C5E9-6862-3243-A21A-9C3843BAE383}"/>
                  </a:ext>
                </a:extLst>
              </p:cNvPr>
              <p:cNvSpPr>
                <a:spLocks noChangeShapeType="1"/>
              </p:cNvSpPr>
              <p:nvPr/>
            </p:nvSpPr>
            <p:spPr bwMode="auto">
              <a:xfrm>
                <a:off x="3844" y="3348"/>
                <a:ext cx="1" cy="108"/>
              </a:xfrm>
              <a:prstGeom prst="line">
                <a:avLst/>
              </a:prstGeom>
              <a:noFill/>
              <a:ln w="0" cap="sq">
                <a:solidFill>
                  <a:srgbClr val="999999"/>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68041" name="Freeform 71">
                <a:extLst>
                  <a:ext uri="{FF2B5EF4-FFF2-40B4-BE49-F238E27FC236}">
                    <a16:creationId xmlns:a16="http://schemas.microsoft.com/office/drawing/2014/main" id="{C1341AA5-6810-5446-B034-78BBEA30EC65}"/>
                  </a:ext>
                </a:extLst>
              </p:cNvPr>
              <p:cNvSpPr>
                <a:spLocks/>
              </p:cNvSpPr>
              <p:nvPr/>
            </p:nvSpPr>
            <p:spPr bwMode="auto">
              <a:xfrm>
                <a:off x="3012" y="3295"/>
                <a:ext cx="88" cy="208"/>
              </a:xfrm>
              <a:custGeom>
                <a:avLst/>
                <a:gdLst>
                  <a:gd name="T0" fmla="*/ 45 w 88"/>
                  <a:gd name="T1" fmla="*/ 208 h 208"/>
                  <a:gd name="T2" fmla="*/ 53 w 88"/>
                  <a:gd name="T3" fmla="*/ 205 h 208"/>
                  <a:gd name="T4" fmla="*/ 61 w 88"/>
                  <a:gd name="T5" fmla="*/ 199 h 208"/>
                  <a:gd name="T6" fmla="*/ 69 w 88"/>
                  <a:gd name="T7" fmla="*/ 190 h 208"/>
                  <a:gd name="T8" fmla="*/ 76 w 88"/>
                  <a:gd name="T9" fmla="*/ 178 h 208"/>
                  <a:gd name="T10" fmla="*/ 81 w 88"/>
                  <a:gd name="T11" fmla="*/ 162 h 208"/>
                  <a:gd name="T12" fmla="*/ 84 w 88"/>
                  <a:gd name="T13" fmla="*/ 144 h 208"/>
                  <a:gd name="T14" fmla="*/ 87 w 88"/>
                  <a:gd name="T15" fmla="*/ 125 h 208"/>
                  <a:gd name="T16" fmla="*/ 88 w 88"/>
                  <a:gd name="T17" fmla="*/ 105 h 208"/>
                  <a:gd name="T18" fmla="*/ 87 w 88"/>
                  <a:gd name="T19" fmla="*/ 83 h 208"/>
                  <a:gd name="T20" fmla="*/ 84 w 88"/>
                  <a:gd name="T21" fmla="*/ 64 h 208"/>
                  <a:gd name="T22" fmla="*/ 81 w 88"/>
                  <a:gd name="T23" fmla="*/ 46 h 208"/>
                  <a:gd name="T24" fmla="*/ 76 w 88"/>
                  <a:gd name="T25" fmla="*/ 30 h 208"/>
                  <a:gd name="T26" fmla="*/ 69 w 88"/>
                  <a:gd name="T27" fmla="*/ 18 h 208"/>
                  <a:gd name="T28" fmla="*/ 61 w 88"/>
                  <a:gd name="T29" fmla="*/ 9 h 208"/>
                  <a:gd name="T30" fmla="*/ 53 w 88"/>
                  <a:gd name="T31" fmla="*/ 3 h 208"/>
                  <a:gd name="T32" fmla="*/ 45 w 88"/>
                  <a:gd name="T33" fmla="*/ 0 h 208"/>
                  <a:gd name="T34" fmla="*/ 35 w 88"/>
                  <a:gd name="T35" fmla="*/ 3 h 208"/>
                  <a:gd name="T36" fmla="*/ 27 w 88"/>
                  <a:gd name="T37" fmla="*/ 9 h 208"/>
                  <a:gd name="T38" fmla="*/ 19 w 88"/>
                  <a:gd name="T39" fmla="*/ 18 h 208"/>
                  <a:gd name="T40" fmla="*/ 13 w 88"/>
                  <a:gd name="T41" fmla="*/ 30 h 208"/>
                  <a:gd name="T42" fmla="*/ 7 w 88"/>
                  <a:gd name="T43" fmla="*/ 46 h 208"/>
                  <a:gd name="T44" fmla="*/ 4 w 88"/>
                  <a:gd name="T45" fmla="*/ 64 h 208"/>
                  <a:gd name="T46" fmla="*/ 1 w 88"/>
                  <a:gd name="T47" fmla="*/ 83 h 208"/>
                  <a:gd name="T48" fmla="*/ 0 w 88"/>
                  <a:gd name="T49" fmla="*/ 105 h 208"/>
                  <a:gd name="T50" fmla="*/ 1 w 88"/>
                  <a:gd name="T51" fmla="*/ 125 h 208"/>
                  <a:gd name="T52" fmla="*/ 4 w 88"/>
                  <a:gd name="T53" fmla="*/ 144 h 208"/>
                  <a:gd name="T54" fmla="*/ 7 w 88"/>
                  <a:gd name="T55" fmla="*/ 162 h 208"/>
                  <a:gd name="T56" fmla="*/ 13 w 88"/>
                  <a:gd name="T57" fmla="*/ 178 h 208"/>
                  <a:gd name="T58" fmla="*/ 19 w 88"/>
                  <a:gd name="T59" fmla="*/ 190 h 208"/>
                  <a:gd name="T60" fmla="*/ 27 w 88"/>
                  <a:gd name="T61" fmla="*/ 199 h 208"/>
                  <a:gd name="T62" fmla="*/ 35 w 88"/>
                  <a:gd name="T63" fmla="*/ 205 h 208"/>
                  <a:gd name="T64" fmla="*/ 45 w 88"/>
                  <a:gd name="T65" fmla="*/ 208 h 2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208"/>
                  <a:gd name="T101" fmla="*/ 88 w 88"/>
                  <a:gd name="T102" fmla="*/ 208 h 2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208">
                    <a:moveTo>
                      <a:pt x="45" y="208"/>
                    </a:moveTo>
                    <a:lnTo>
                      <a:pt x="53" y="205"/>
                    </a:lnTo>
                    <a:lnTo>
                      <a:pt x="61" y="199"/>
                    </a:lnTo>
                    <a:lnTo>
                      <a:pt x="69" y="190"/>
                    </a:lnTo>
                    <a:lnTo>
                      <a:pt x="76" y="178"/>
                    </a:lnTo>
                    <a:lnTo>
                      <a:pt x="81" y="162"/>
                    </a:lnTo>
                    <a:lnTo>
                      <a:pt x="84" y="144"/>
                    </a:lnTo>
                    <a:lnTo>
                      <a:pt x="87" y="125"/>
                    </a:lnTo>
                    <a:lnTo>
                      <a:pt x="88" y="105"/>
                    </a:lnTo>
                    <a:lnTo>
                      <a:pt x="87" y="83"/>
                    </a:lnTo>
                    <a:lnTo>
                      <a:pt x="84" y="64"/>
                    </a:lnTo>
                    <a:lnTo>
                      <a:pt x="81" y="46"/>
                    </a:lnTo>
                    <a:lnTo>
                      <a:pt x="76" y="30"/>
                    </a:lnTo>
                    <a:lnTo>
                      <a:pt x="69" y="18"/>
                    </a:lnTo>
                    <a:lnTo>
                      <a:pt x="61" y="9"/>
                    </a:lnTo>
                    <a:lnTo>
                      <a:pt x="53" y="3"/>
                    </a:lnTo>
                    <a:lnTo>
                      <a:pt x="45" y="0"/>
                    </a:lnTo>
                    <a:lnTo>
                      <a:pt x="35" y="3"/>
                    </a:lnTo>
                    <a:lnTo>
                      <a:pt x="27" y="9"/>
                    </a:lnTo>
                    <a:lnTo>
                      <a:pt x="19" y="18"/>
                    </a:lnTo>
                    <a:lnTo>
                      <a:pt x="13" y="30"/>
                    </a:lnTo>
                    <a:lnTo>
                      <a:pt x="7" y="46"/>
                    </a:lnTo>
                    <a:lnTo>
                      <a:pt x="4" y="64"/>
                    </a:lnTo>
                    <a:lnTo>
                      <a:pt x="1" y="83"/>
                    </a:lnTo>
                    <a:lnTo>
                      <a:pt x="0" y="105"/>
                    </a:lnTo>
                    <a:lnTo>
                      <a:pt x="1" y="125"/>
                    </a:lnTo>
                    <a:lnTo>
                      <a:pt x="4" y="144"/>
                    </a:lnTo>
                    <a:lnTo>
                      <a:pt x="7" y="162"/>
                    </a:lnTo>
                    <a:lnTo>
                      <a:pt x="13" y="178"/>
                    </a:lnTo>
                    <a:lnTo>
                      <a:pt x="19" y="190"/>
                    </a:lnTo>
                    <a:lnTo>
                      <a:pt x="27" y="199"/>
                    </a:lnTo>
                    <a:lnTo>
                      <a:pt x="35" y="205"/>
                    </a:lnTo>
                    <a:lnTo>
                      <a:pt x="45" y="208"/>
                    </a:lnTo>
                    <a:close/>
                  </a:path>
                </a:pathLst>
              </a:custGeom>
              <a:gradFill rotWithShape="0">
                <a:gsLst>
                  <a:gs pos="0">
                    <a:srgbClr val="000000"/>
                  </a:gs>
                  <a:gs pos="50000">
                    <a:srgbClr val="808080"/>
                  </a:gs>
                  <a:gs pos="100000">
                    <a:srgbClr val="00000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7975" name="AutoShape 72">
              <a:extLst>
                <a:ext uri="{FF2B5EF4-FFF2-40B4-BE49-F238E27FC236}">
                  <a16:creationId xmlns:a16="http://schemas.microsoft.com/office/drawing/2014/main" id="{905AB9EE-0367-4043-B01E-76F7FEDDAA45}"/>
                </a:ext>
              </a:extLst>
            </p:cNvPr>
            <p:cNvSpPr>
              <a:spLocks noChangeArrowheads="1"/>
            </p:cNvSpPr>
            <p:nvPr/>
          </p:nvSpPr>
          <p:spPr bwMode="auto">
            <a:xfrm rot="4928273">
              <a:off x="4365" y="2525"/>
              <a:ext cx="604" cy="15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6 w 21600"/>
                <a:gd name="T13" fmla="*/ 4507 h 21600"/>
                <a:gd name="T14" fmla="*/ 17094 w 21600"/>
                <a:gd name="T15" fmla="*/ 1710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DF891"/>
                </a:gs>
                <a:gs pos="100000">
                  <a:srgbClr val="030A0D"/>
                </a:gs>
              </a:gsLst>
              <a:lin ang="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p>
          </p:txBody>
        </p:sp>
      </p:grpSp>
      <p:sp>
        <p:nvSpPr>
          <p:cNvPr id="167940" name="Rectangle 73">
            <a:extLst>
              <a:ext uri="{FF2B5EF4-FFF2-40B4-BE49-F238E27FC236}">
                <a16:creationId xmlns:a16="http://schemas.microsoft.com/office/drawing/2014/main" id="{4523D91E-3C6B-5E4C-ACED-FFEB5D8FA3DB}"/>
              </a:ext>
            </a:extLst>
          </p:cNvPr>
          <p:cNvSpPr>
            <a:spLocks noChangeArrowheads="1"/>
          </p:cNvSpPr>
          <p:nvPr/>
        </p:nvSpPr>
        <p:spPr bwMode="auto">
          <a:xfrm>
            <a:off x="1657350" y="4383088"/>
            <a:ext cx="1428750" cy="419100"/>
          </a:xfrm>
          <a:prstGeom prst="rect">
            <a:avLst/>
          </a:prstGeom>
          <a:noFill/>
          <a:ln>
            <a:noFill/>
          </a:ln>
          <a:effectLst>
            <a:outerShdw dist="107763" dir="2700000" algn="ctr" rotWithShape="0">
              <a:srgbClr val="0D303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pPr>
              <a:lnSpc>
                <a:spcPct val="100000"/>
              </a:lnSpc>
              <a:spcBef>
                <a:spcPct val="0"/>
              </a:spcBef>
              <a:spcAft>
                <a:spcPct val="0"/>
              </a:spcAft>
              <a:buClrTx/>
              <a:buSzTx/>
              <a:buFontTx/>
              <a:buNone/>
            </a:pPr>
            <a:endParaRPr lang="en-US" altLang="en-US" sz="2400">
              <a:solidFill>
                <a:schemeClr val="tx1"/>
              </a:solidFill>
            </a:endParaRPr>
          </a:p>
        </p:txBody>
      </p:sp>
      <p:grpSp>
        <p:nvGrpSpPr>
          <p:cNvPr id="167941" name="Group 74">
            <a:extLst>
              <a:ext uri="{FF2B5EF4-FFF2-40B4-BE49-F238E27FC236}">
                <a16:creationId xmlns:a16="http://schemas.microsoft.com/office/drawing/2014/main" id="{8DF2FEB1-1C23-9341-BE95-77BCD0893A57}"/>
              </a:ext>
            </a:extLst>
          </p:cNvPr>
          <p:cNvGrpSpPr>
            <a:grpSpLocks/>
          </p:cNvGrpSpPr>
          <p:nvPr/>
        </p:nvGrpSpPr>
        <p:grpSpPr bwMode="auto">
          <a:xfrm>
            <a:off x="3276600" y="3505200"/>
            <a:ext cx="2239963" cy="1414463"/>
            <a:chOff x="3758" y="734"/>
            <a:chExt cx="1411" cy="891"/>
          </a:xfrm>
        </p:grpSpPr>
        <p:grpSp>
          <p:nvGrpSpPr>
            <p:cNvPr id="167949" name="Group 75">
              <a:extLst>
                <a:ext uri="{FF2B5EF4-FFF2-40B4-BE49-F238E27FC236}">
                  <a16:creationId xmlns:a16="http://schemas.microsoft.com/office/drawing/2014/main" id="{7DC2AD89-1B81-9A43-9ECC-0B770850AF64}"/>
                </a:ext>
              </a:extLst>
            </p:cNvPr>
            <p:cNvGrpSpPr>
              <a:grpSpLocks/>
            </p:cNvGrpSpPr>
            <p:nvPr/>
          </p:nvGrpSpPr>
          <p:grpSpPr bwMode="auto">
            <a:xfrm>
              <a:off x="4268" y="1004"/>
              <a:ext cx="376" cy="621"/>
              <a:chOff x="594" y="669"/>
              <a:chExt cx="469" cy="830"/>
            </a:xfrm>
          </p:grpSpPr>
          <p:sp>
            <p:nvSpPr>
              <p:cNvPr id="167956" name="Freeform 76">
                <a:extLst>
                  <a:ext uri="{FF2B5EF4-FFF2-40B4-BE49-F238E27FC236}">
                    <a16:creationId xmlns:a16="http://schemas.microsoft.com/office/drawing/2014/main" id="{64CE9310-D9F2-9941-9953-954ED5B4066E}"/>
                  </a:ext>
                </a:extLst>
              </p:cNvPr>
              <p:cNvSpPr>
                <a:spLocks/>
              </p:cNvSpPr>
              <p:nvPr/>
            </p:nvSpPr>
            <p:spPr bwMode="auto">
              <a:xfrm>
                <a:off x="594" y="669"/>
                <a:ext cx="469" cy="681"/>
              </a:xfrm>
              <a:custGeom>
                <a:avLst/>
                <a:gdLst>
                  <a:gd name="T0" fmla="*/ 78 w 469"/>
                  <a:gd name="T1" fmla="*/ 413 h 681"/>
                  <a:gd name="T2" fmla="*/ 96 w 469"/>
                  <a:gd name="T3" fmla="*/ 440 h 681"/>
                  <a:gd name="T4" fmla="*/ 113 w 469"/>
                  <a:gd name="T5" fmla="*/ 473 h 681"/>
                  <a:gd name="T6" fmla="*/ 124 w 469"/>
                  <a:gd name="T7" fmla="*/ 511 h 681"/>
                  <a:gd name="T8" fmla="*/ 127 w 469"/>
                  <a:gd name="T9" fmla="*/ 575 h 681"/>
                  <a:gd name="T10" fmla="*/ 127 w 469"/>
                  <a:gd name="T11" fmla="*/ 653 h 681"/>
                  <a:gd name="T12" fmla="*/ 133 w 469"/>
                  <a:gd name="T13" fmla="*/ 671 h 681"/>
                  <a:gd name="T14" fmla="*/ 145 w 469"/>
                  <a:gd name="T15" fmla="*/ 673 h 681"/>
                  <a:gd name="T16" fmla="*/ 175 w 469"/>
                  <a:gd name="T17" fmla="*/ 677 h 681"/>
                  <a:gd name="T18" fmla="*/ 211 w 469"/>
                  <a:gd name="T19" fmla="*/ 681 h 681"/>
                  <a:gd name="T20" fmla="*/ 237 w 469"/>
                  <a:gd name="T21" fmla="*/ 680 h 681"/>
                  <a:gd name="T22" fmla="*/ 247 w 469"/>
                  <a:gd name="T23" fmla="*/ 681 h 681"/>
                  <a:gd name="T24" fmla="*/ 279 w 469"/>
                  <a:gd name="T25" fmla="*/ 680 h 681"/>
                  <a:gd name="T26" fmla="*/ 313 w 469"/>
                  <a:gd name="T27" fmla="*/ 675 h 681"/>
                  <a:gd name="T28" fmla="*/ 336 w 469"/>
                  <a:gd name="T29" fmla="*/ 672 h 681"/>
                  <a:gd name="T30" fmla="*/ 345 w 469"/>
                  <a:gd name="T31" fmla="*/ 666 h 681"/>
                  <a:gd name="T32" fmla="*/ 345 w 469"/>
                  <a:gd name="T33" fmla="*/ 620 h 681"/>
                  <a:gd name="T34" fmla="*/ 346 w 469"/>
                  <a:gd name="T35" fmla="*/ 531 h 681"/>
                  <a:gd name="T36" fmla="*/ 353 w 469"/>
                  <a:gd name="T37" fmla="*/ 491 h 681"/>
                  <a:gd name="T38" fmla="*/ 366 w 469"/>
                  <a:gd name="T39" fmla="*/ 455 h 681"/>
                  <a:gd name="T40" fmla="*/ 385 w 469"/>
                  <a:gd name="T41" fmla="*/ 425 h 681"/>
                  <a:gd name="T42" fmla="*/ 403 w 469"/>
                  <a:gd name="T43" fmla="*/ 402 h 681"/>
                  <a:gd name="T44" fmla="*/ 434 w 469"/>
                  <a:gd name="T45" fmla="*/ 368 h 681"/>
                  <a:gd name="T46" fmla="*/ 454 w 469"/>
                  <a:gd name="T47" fmla="*/ 328 h 681"/>
                  <a:gd name="T48" fmla="*/ 466 w 469"/>
                  <a:gd name="T49" fmla="*/ 283 h 681"/>
                  <a:gd name="T50" fmla="*/ 469 w 469"/>
                  <a:gd name="T51" fmla="*/ 234 h 681"/>
                  <a:gd name="T52" fmla="*/ 465 w 469"/>
                  <a:gd name="T53" fmla="*/ 187 h 681"/>
                  <a:gd name="T54" fmla="*/ 450 w 469"/>
                  <a:gd name="T55" fmla="*/ 143 h 681"/>
                  <a:gd name="T56" fmla="*/ 429 w 469"/>
                  <a:gd name="T57" fmla="*/ 103 h 681"/>
                  <a:gd name="T58" fmla="*/ 400 w 469"/>
                  <a:gd name="T59" fmla="*/ 69 h 681"/>
                  <a:gd name="T60" fmla="*/ 366 w 469"/>
                  <a:gd name="T61" fmla="*/ 40 h 681"/>
                  <a:gd name="T62" fmla="*/ 326 w 469"/>
                  <a:gd name="T63" fmla="*/ 19 h 681"/>
                  <a:gd name="T64" fmla="*/ 282 w 469"/>
                  <a:gd name="T65" fmla="*/ 4 h 681"/>
                  <a:gd name="T66" fmla="*/ 235 w 469"/>
                  <a:gd name="T67" fmla="*/ 0 h 681"/>
                  <a:gd name="T68" fmla="*/ 187 w 469"/>
                  <a:gd name="T69" fmla="*/ 4 h 681"/>
                  <a:gd name="T70" fmla="*/ 144 w 469"/>
                  <a:gd name="T71" fmla="*/ 19 h 681"/>
                  <a:gd name="T72" fmla="*/ 104 w 469"/>
                  <a:gd name="T73" fmla="*/ 40 h 681"/>
                  <a:gd name="T74" fmla="*/ 68 w 469"/>
                  <a:gd name="T75" fmla="*/ 69 h 681"/>
                  <a:gd name="T76" fmla="*/ 40 w 469"/>
                  <a:gd name="T77" fmla="*/ 103 h 681"/>
                  <a:gd name="T78" fmla="*/ 18 w 469"/>
                  <a:gd name="T79" fmla="*/ 143 h 681"/>
                  <a:gd name="T80" fmla="*/ 4 w 469"/>
                  <a:gd name="T81" fmla="*/ 187 h 681"/>
                  <a:gd name="T82" fmla="*/ 0 w 469"/>
                  <a:gd name="T83" fmla="*/ 234 h 681"/>
                  <a:gd name="T84" fmla="*/ 4 w 469"/>
                  <a:gd name="T85" fmla="*/ 285 h 681"/>
                  <a:gd name="T86" fmla="*/ 17 w 469"/>
                  <a:gd name="T87" fmla="*/ 330 h 681"/>
                  <a:gd name="T88" fmla="*/ 40 w 469"/>
                  <a:gd name="T89" fmla="*/ 370 h 681"/>
                  <a:gd name="T90" fmla="*/ 73 w 469"/>
                  <a:gd name="T91" fmla="*/ 404 h 6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9"/>
                  <a:gd name="T139" fmla="*/ 0 h 681"/>
                  <a:gd name="T140" fmla="*/ 469 w 469"/>
                  <a:gd name="T141" fmla="*/ 681 h 6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9" h="681">
                    <a:moveTo>
                      <a:pt x="69" y="402"/>
                    </a:moveTo>
                    <a:lnTo>
                      <a:pt x="78" y="413"/>
                    </a:lnTo>
                    <a:lnTo>
                      <a:pt x="87" y="425"/>
                    </a:lnTo>
                    <a:lnTo>
                      <a:pt x="96" y="440"/>
                    </a:lnTo>
                    <a:lnTo>
                      <a:pt x="105" y="455"/>
                    </a:lnTo>
                    <a:lnTo>
                      <a:pt x="113" y="473"/>
                    </a:lnTo>
                    <a:lnTo>
                      <a:pt x="119" y="491"/>
                    </a:lnTo>
                    <a:lnTo>
                      <a:pt x="124" y="511"/>
                    </a:lnTo>
                    <a:lnTo>
                      <a:pt x="126" y="531"/>
                    </a:lnTo>
                    <a:lnTo>
                      <a:pt x="127" y="575"/>
                    </a:lnTo>
                    <a:lnTo>
                      <a:pt x="127" y="620"/>
                    </a:lnTo>
                    <a:lnTo>
                      <a:pt x="127" y="653"/>
                    </a:lnTo>
                    <a:lnTo>
                      <a:pt x="127" y="666"/>
                    </a:lnTo>
                    <a:lnTo>
                      <a:pt x="133" y="671"/>
                    </a:lnTo>
                    <a:lnTo>
                      <a:pt x="136" y="672"/>
                    </a:lnTo>
                    <a:lnTo>
                      <a:pt x="145" y="673"/>
                    </a:lnTo>
                    <a:lnTo>
                      <a:pt x="159" y="675"/>
                    </a:lnTo>
                    <a:lnTo>
                      <a:pt x="175" y="677"/>
                    </a:lnTo>
                    <a:lnTo>
                      <a:pt x="193" y="680"/>
                    </a:lnTo>
                    <a:lnTo>
                      <a:pt x="211" y="681"/>
                    </a:lnTo>
                    <a:lnTo>
                      <a:pt x="225" y="681"/>
                    </a:lnTo>
                    <a:lnTo>
                      <a:pt x="237" y="680"/>
                    </a:lnTo>
                    <a:lnTo>
                      <a:pt x="235" y="680"/>
                    </a:lnTo>
                    <a:lnTo>
                      <a:pt x="247" y="681"/>
                    </a:lnTo>
                    <a:lnTo>
                      <a:pt x="262" y="681"/>
                    </a:lnTo>
                    <a:lnTo>
                      <a:pt x="279" y="680"/>
                    </a:lnTo>
                    <a:lnTo>
                      <a:pt x="297" y="677"/>
                    </a:lnTo>
                    <a:lnTo>
                      <a:pt x="313" y="675"/>
                    </a:lnTo>
                    <a:lnTo>
                      <a:pt x="327" y="673"/>
                    </a:lnTo>
                    <a:lnTo>
                      <a:pt x="336" y="672"/>
                    </a:lnTo>
                    <a:lnTo>
                      <a:pt x="339" y="671"/>
                    </a:lnTo>
                    <a:lnTo>
                      <a:pt x="345" y="666"/>
                    </a:lnTo>
                    <a:lnTo>
                      <a:pt x="345" y="653"/>
                    </a:lnTo>
                    <a:lnTo>
                      <a:pt x="345" y="620"/>
                    </a:lnTo>
                    <a:lnTo>
                      <a:pt x="345" y="575"/>
                    </a:lnTo>
                    <a:lnTo>
                      <a:pt x="346" y="531"/>
                    </a:lnTo>
                    <a:lnTo>
                      <a:pt x="348" y="511"/>
                    </a:lnTo>
                    <a:lnTo>
                      <a:pt x="353" y="491"/>
                    </a:lnTo>
                    <a:lnTo>
                      <a:pt x="358" y="473"/>
                    </a:lnTo>
                    <a:lnTo>
                      <a:pt x="366" y="455"/>
                    </a:lnTo>
                    <a:lnTo>
                      <a:pt x="375" y="440"/>
                    </a:lnTo>
                    <a:lnTo>
                      <a:pt x="385" y="425"/>
                    </a:lnTo>
                    <a:lnTo>
                      <a:pt x="394" y="413"/>
                    </a:lnTo>
                    <a:lnTo>
                      <a:pt x="403" y="402"/>
                    </a:lnTo>
                    <a:lnTo>
                      <a:pt x="419" y="385"/>
                    </a:lnTo>
                    <a:lnTo>
                      <a:pt x="434" y="368"/>
                    </a:lnTo>
                    <a:lnTo>
                      <a:pt x="445" y="348"/>
                    </a:lnTo>
                    <a:lnTo>
                      <a:pt x="454" y="328"/>
                    </a:lnTo>
                    <a:lnTo>
                      <a:pt x="460" y="306"/>
                    </a:lnTo>
                    <a:lnTo>
                      <a:pt x="466" y="283"/>
                    </a:lnTo>
                    <a:lnTo>
                      <a:pt x="468" y="260"/>
                    </a:lnTo>
                    <a:lnTo>
                      <a:pt x="469" y="234"/>
                    </a:lnTo>
                    <a:lnTo>
                      <a:pt x="468" y="210"/>
                    </a:lnTo>
                    <a:lnTo>
                      <a:pt x="465" y="187"/>
                    </a:lnTo>
                    <a:lnTo>
                      <a:pt x="458" y="164"/>
                    </a:lnTo>
                    <a:lnTo>
                      <a:pt x="450" y="143"/>
                    </a:lnTo>
                    <a:lnTo>
                      <a:pt x="440" y="122"/>
                    </a:lnTo>
                    <a:lnTo>
                      <a:pt x="429" y="103"/>
                    </a:lnTo>
                    <a:lnTo>
                      <a:pt x="416" y="85"/>
                    </a:lnTo>
                    <a:lnTo>
                      <a:pt x="400" y="69"/>
                    </a:lnTo>
                    <a:lnTo>
                      <a:pt x="384" y="53"/>
                    </a:lnTo>
                    <a:lnTo>
                      <a:pt x="366" y="40"/>
                    </a:lnTo>
                    <a:lnTo>
                      <a:pt x="346" y="28"/>
                    </a:lnTo>
                    <a:lnTo>
                      <a:pt x="326" y="19"/>
                    </a:lnTo>
                    <a:lnTo>
                      <a:pt x="305" y="10"/>
                    </a:lnTo>
                    <a:lnTo>
                      <a:pt x="282" y="4"/>
                    </a:lnTo>
                    <a:lnTo>
                      <a:pt x="258" y="1"/>
                    </a:lnTo>
                    <a:lnTo>
                      <a:pt x="235" y="0"/>
                    </a:lnTo>
                    <a:lnTo>
                      <a:pt x="211" y="1"/>
                    </a:lnTo>
                    <a:lnTo>
                      <a:pt x="187" y="4"/>
                    </a:lnTo>
                    <a:lnTo>
                      <a:pt x="165" y="10"/>
                    </a:lnTo>
                    <a:lnTo>
                      <a:pt x="144" y="19"/>
                    </a:lnTo>
                    <a:lnTo>
                      <a:pt x="123" y="28"/>
                    </a:lnTo>
                    <a:lnTo>
                      <a:pt x="104" y="40"/>
                    </a:lnTo>
                    <a:lnTo>
                      <a:pt x="85" y="53"/>
                    </a:lnTo>
                    <a:lnTo>
                      <a:pt x="68" y="69"/>
                    </a:lnTo>
                    <a:lnTo>
                      <a:pt x="53" y="85"/>
                    </a:lnTo>
                    <a:lnTo>
                      <a:pt x="40" y="103"/>
                    </a:lnTo>
                    <a:lnTo>
                      <a:pt x="28" y="122"/>
                    </a:lnTo>
                    <a:lnTo>
                      <a:pt x="18" y="143"/>
                    </a:lnTo>
                    <a:lnTo>
                      <a:pt x="11" y="164"/>
                    </a:lnTo>
                    <a:lnTo>
                      <a:pt x="4" y="187"/>
                    </a:lnTo>
                    <a:lnTo>
                      <a:pt x="1" y="210"/>
                    </a:lnTo>
                    <a:lnTo>
                      <a:pt x="0" y="234"/>
                    </a:lnTo>
                    <a:lnTo>
                      <a:pt x="1" y="261"/>
                    </a:lnTo>
                    <a:lnTo>
                      <a:pt x="4" y="285"/>
                    </a:lnTo>
                    <a:lnTo>
                      <a:pt x="10" y="309"/>
                    </a:lnTo>
                    <a:lnTo>
                      <a:pt x="17" y="330"/>
                    </a:lnTo>
                    <a:lnTo>
                      <a:pt x="27" y="351"/>
                    </a:lnTo>
                    <a:lnTo>
                      <a:pt x="40" y="370"/>
                    </a:lnTo>
                    <a:lnTo>
                      <a:pt x="55" y="388"/>
                    </a:lnTo>
                    <a:lnTo>
                      <a:pt x="73" y="404"/>
                    </a:lnTo>
                    <a:lnTo>
                      <a:pt x="69" y="402"/>
                    </a:lnTo>
                    <a:close/>
                  </a:path>
                </a:pathLst>
              </a:custGeom>
              <a:gradFill rotWithShape="0">
                <a:gsLst>
                  <a:gs pos="0">
                    <a:srgbClr val="FFFFCF"/>
                  </a:gs>
                  <a:gs pos="100000">
                    <a:srgbClr val="FFFF00"/>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57" name="Freeform 77">
                <a:extLst>
                  <a:ext uri="{FF2B5EF4-FFF2-40B4-BE49-F238E27FC236}">
                    <a16:creationId xmlns:a16="http://schemas.microsoft.com/office/drawing/2014/main" id="{84827AF9-29F9-014A-9A9C-7A18DC5AA3EA}"/>
                  </a:ext>
                </a:extLst>
              </p:cNvPr>
              <p:cNvSpPr>
                <a:spLocks/>
              </p:cNvSpPr>
              <p:nvPr/>
            </p:nvSpPr>
            <p:spPr bwMode="auto">
              <a:xfrm>
                <a:off x="594" y="669"/>
                <a:ext cx="469" cy="681"/>
              </a:xfrm>
              <a:custGeom>
                <a:avLst/>
                <a:gdLst>
                  <a:gd name="T0" fmla="*/ 69 w 469"/>
                  <a:gd name="T1" fmla="*/ 402 h 681"/>
                  <a:gd name="T2" fmla="*/ 87 w 469"/>
                  <a:gd name="T3" fmla="*/ 425 h 681"/>
                  <a:gd name="T4" fmla="*/ 105 w 469"/>
                  <a:gd name="T5" fmla="*/ 455 h 681"/>
                  <a:gd name="T6" fmla="*/ 119 w 469"/>
                  <a:gd name="T7" fmla="*/ 491 h 681"/>
                  <a:gd name="T8" fmla="*/ 126 w 469"/>
                  <a:gd name="T9" fmla="*/ 531 h 681"/>
                  <a:gd name="T10" fmla="*/ 127 w 469"/>
                  <a:gd name="T11" fmla="*/ 575 h 681"/>
                  <a:gd name="T12" fmla="*/ 127 w 469"/>
                  <a:gd name="T13" fmla="*/ 653 h 681"/>
                  <a:gd name="T14" fmla="*/ 133 w 469"/>
                  <a:gd name="T15" fmla="*/ 671 h 681"/>
                  <a:gd name="T16" fmla="*/ 136 w 469"/>
                  <a:gd name="T17" fmla="*/ 672 h 681"/>
                  <a:gd name="T18" fmla="*/ 159 w 469"/>
                  <a:gd name="T19" fmla="*/ 675 h 681"/>
                  <a:gd name="T20" fmla="*/ 193 w 469"/>
                  <a:gd name="T21" fmla="*/ 680 h 681"/>
                  <a:gd name="T22" fmla="*/ 225 w 469"/>
                  <a:gd name="T23" fmla="*/ 681 h 681"/>
                  <a:gd name="T24" fmla="*/ 235 w 469"/>
                  <a:gd name="T25" fmla="*/ 680 h 681"/>
                  <a:gd name="T26" fmla="*/ 247 w 469"/>
                  <a:gd name="T27" fmla="*/ 681 h 681"/>
                  <a:gd name="T28" fmla="*/ 279 w 469"/>
                  <a:gd name="T29" fmla="*/ 680 h 681"/>
                  <a:gd name="T30" fmla="*/ 313 w 469"/>
                  <a:gd name="T31" fmla="*/ 675 h 681"/>
                  <a:gd name="T32" fmla="*/ 336 w 469"/>
                  <a:gd name="T33" fmla="*/ 672 h 681"/>
                  <a:gd name="T34" fmla="*/ 345 w 469"/>
                  <a:gd name="T35" fmla="*/ 666 h 681"/>
                  <a:gd name="T36" fmla="*/ 345 w 469"/>
                  <a:gd name="T37" fmla="*/ 653 h 681"/>
                  <a:gd name="T38" fmla="*/ 345 w 469"/>
                  <a:gd name="T39" fmla="*/ 575 h 681"/>
                  <a:gd name="T40" fmla="*/ 346 w 469"/>
                  <a:gd name="T41" fmla="*/ 531 h 681"/>
                  <a:gd name="T42" fmla="*/ 353 w 469"/>
                  <a:gd name="T43" fmla="*/ 491 h 681"/>
                  <a:gd name="T44" fmla="*/ 366 w 469"/>
                  <a:gd name="T45" fmla="*/ 455 h 681"/>
                  <a:gd name="T46" fmla="*/ 385 w 469"/>
                  <a:gd name="T47" fmla="*/ 425 h 681"/>
                  <a:gd name="T48" fmla="*/ 403 w 469"/>
                  <a:gd name="T49" fmla="*/ 402 h 681"/>
                  <a:gd name="T50" fmla="*/ 419 w 469"/>
                  <a:gd name="T51" fmla="*/ 385 h 681"/>
                  <a:gd name="T52" fmla="*/ 445 w 469"/>
                  <a:gd name="T53" fmla="*/ 348 h 681"/>
                  <a:gd name="T54" fmla="*/ 460 w 469"/>
                  <a:gd name="T55" fmla="*/ 306 h 681"/>
                  <a:gd name="T56" fmla="*/ 468 w 469"/>
                  <a:gd name="T57" fmla="*/ 260 h 681"/>
                  <a:gd name="T58" fmla="*/ 469 w 469"/>
                  <a:gd name="T59" fmla="*/ 234 h 681"/>
                  <a:gd name="T60" fmla="*/ 465 w 469"/>
                  <a:gd name="T61" fmla="*/ 187 h 681"/>
                  <a:gd name="T62" fmla="*/ 450 w 469"/>
                  <a:gd name="T63" fmla="*/ 143 h 681"/>
                  <a:gd name="T64" fmla="*/ 429 w 469"/>
                  <a:gd name="T65" fmla="*/ 103 h 681"/>
                  <a:gd name="T66" fmla="*/ 400 w 469"/>
                  <a:gd name="T67" fmla="*/ 69 h 681"/>
                  <a:gd name="T68" fmla="*/ 366 w 469"/>
                  <a:gd name="T69" fmla="*/ 40 h 681"/>
                  <a:gd name="T70" fmla="*/ 326 w 469"/>
                  <a:gd name="T71" fmla="*/ 19 h 681"/>
                  <a:gd name="T72" fmla="*/ 282 w 469"/>
                  <a:gd name="T73" fmla="*/ 4 h 681"/>
                  <a:gd name="T74" fmla="*/ 235 w 469"/>
                  <a:gd name="T75" fmla="*/ 0 h 681"/>
                  <a:gd name="T76" fmla="*/ 211 w 469"/>
                  <a:gd name="T77" fmla="*/ 1 h 681"/>
                  <a:gd name="T78" fmla="*/ 165 w 469"/>
                  <a:gd name="T79" fmla="*/ 10 h 681"/>
                  <a:gd name="T80" fmla="*/ 123 w 469"/>
                  <a:gd name="T81" fmla="*/ 28 h 681"/>
                  <a:gd name="T82" fmla="*/ 85 w 469"/>
                  <a:gd name="T83" fmla="*/ 53 h 681"/>
                  <a:gd name="T84" fmla="*/ 53 w 469"/>
                  <a:gd name="T85" fmla="*/ 85 h 681"/>
                  <a:gd name="T86" fmla="*/ 28 w 469"/>
                  <a:gd name="T87" fmla="*/ 122 h 681"/>
                  <a:gd name="T88" fmla="*/ 11 w 469"/>
                  <a:gd name="T89" fmla="*/ 164 h 681"/>
                  <a:gd name="T90" fmla="*/ 1 w 469"/>
                  <a:gd name="T91" fmla="*/ 210 h 681"/>
                  <a:gd name="T92" fmla="*/ 0 w 469"/>
                  <a:gd name="T93" fmla="*/ 234 h 681"/>
                  <a:gd name="T94" fmla="*/ 4 w 469"/>
                  <a:gd name="T95" fmla="*/ 285 h 681"/>
                  <a:gd name="T96" fmla="*/ 17 w 469"/>
                  <a:gd name="T97" fmla="*/ 330 h 681"/>
                  <a:gd name="T98" fmla="*/ 40 w 469"/>
                  <a:gd name="T99" fmla="*/ 370 h 681"/>
                  <a:gd name="T100" fmla="*/ 73 w 469"/>
                  <a:gd name="T101" fmla="*/ 404 h 6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681"/>
                  <a:gd name="T155" fmla="*/ 469 w 469"/>
                  <a:gd name="T156" fmla="*/ 681 h 6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681">
                    <a:moveTo>
                      <a:pt x="69" y="402"/>
                    </a:moveTo>
                    <a:lnTo>
                      <a:pt x="69" y="402"/>
                    </a:lnTo>
                    <a:lnTo>
                      <a:pt x="78" y="413"/>
                    </a:lnTo>
                    <a:lnTo>
                      <a:pt x="87" y="425"/>
                    </a:lnTo>
                    <a:lnTo>
                      <a:pt x="96" y="440"/>
                    </a:lnTo>
                    <a:lnTo>
                      <a:pt x="105" y="455"/>
                    </a:lnTo>
                    <a:lnTo>
                      <a:pt x="113" y="473"/>
                    </a:lnTo>
                    <a:lnTo>
                      <a:pt x="119" y="491"/>
                    </a:lnTo>
                    <a:lnTo>
                      <a:pt x="124" y="511"/>
                    </a:lnTo>
                    <a:lnTo>
                      <a:pt x="126" y="531"/>
                    </a:lnTo>
                    <a:lnTo>
                      <a:pt x="127" y="575"/>
                    </a:lnTo>
                    <a:lnTo>
                      <a:pt x="127" y="620"/>
                    </a:lnTo>
                    <a:lnTo>
                      <a:pt x="127" y="653"/>
                    </a:lnTo>
                    <a:lnTo>
                      <a:pt x="127" y="666"/>
                    </a:lnTo>
                    <a:lnTo>
                      <a:pt x="133" y="671"/>
                    </a:lnTo>
                    <a:lnTo>
                      <a:pt x="136" y="672"/>
                    </a:lnTo>
                    <a:lnTo>
                      <a:pt x="145" y="673"/>
                    </a:lnTo>
                    <a:lnTo>
                      <a:pt x="159" y="675"/>
                    </a:lnTo>
                    <a:lnTo>
                      <a:pt x="175" y="677"/>
                    </a:lnTo>
                    <a:lnTo>
                      <a:pt x="193" y="680"/>
                    </a:lnTo>
                    <a:lnTo>
                      <a:pt x="211" y="681"/>
                    </a:lnTo>
                    <a:lnTo>
                      <a:pt x="225" y="681"/>
                    </a:lnTo>
                    <a:lnTo>
                      <a:pt x="237" y="680"/>
                    </a:lnTo>
                    <a:lnTo>
                      <a:pt x="235" y="680"/>
                    </a:lnTo>
                    <a:lnTo>
                      <a:pt x="247" y="681"/>
                    </a:lnTo>
                    <a:lnTo>
                      <a:pt x="262" y="681"/>
                    </a:lnTo>
                    <a:lnTo>
                      <a:pt x="279" y="680"/>
                    </a:lnTo>
                    <a:lnTo>
                      <a:pt x="297" y="677"/>
                    </a:lnTo>
                    <a:lnTo>
                      <a:pt x="313" y="675"/>
                    </a:lnTo>
                    <a:lnTo>
                      <a:pt x="327" y="673"/>
                    </a:lnTo>
                    <a:lnTo>
                      <a:pt x="336" y="672"/>
                    </a:lnTo>
                    <a:lnTo>
                      <a:pt x="339" y="671"/>
                    </a:lnTo>
                    <a:lnTo>
                      <a:pt x="345" y="666"/>
                    </a:lnTo>
                    <a:lnTo>
                      <a:pt x="345" y="653"/>
                    </a:lnTo>
                    <a:lnTo>
                      <a:pt x="345" y="620"/>
                    </a:lnTo>
                    <a:lnTo>
                      <a:pt x="345" y="575"/>
                    </a:lnTo>
                    <a:lnTo>
                      <a:pt x="346" y="531"/>
                    </a:lnTo>
                    <a:lnTo>
                      <a:pt x="348" y="511"/>
                    </a:lnTo>
                    <a:lnTo>
                      <a:pt x="353" y="491"/>
                    </a:lnTo>
                    <a:lnTo>
                      <a:pt x="358" y="473"/>
                    </a:lnTo>
                    <a:lnTo>
                      <a:pt x="366" y="455"/>
                    </a:lnTo>
                    <a:lnTo>
                      <a:pt x="375" y="440"/>
                    </a:lnTo>
                    <a:lnTo>
                      <a:pt x="385" y="425"/>
                    </a:lnTo>
                    <a:lnTo>
                      <a:pt x="394" y="413"/>
                    </a:lnTo>
                    <a:lnTo>
                      <a:pt x="403" y="402"/>
                    </a:lnTo>
                    <a:lnTo>
                      <a:pt x="419" y="385"/>
                    </a:lnTo>
                    <a:lnTo>
                      <a:pt x="434" y="368"/>
                    </a:lnTo>
                    <a:lnTo>
                      <a:pt x="445" y="348"/>
                    </a:lnTo>
                    <a:lnTo>
                      <a:pt x="454" y="328"/>
                    </a:lnTo>
                    <a:lnTo>
                      <a:pt x="460" y="306"/>
                    </a:lnTo>
                    <a:lnTo>
                      <a:pt x="466" y="283"/>
                    </a:lnTo>
                    <a:lnTo>
                      <a:pt x="468" y="260"/>
                    </a:lnTo>
                    <a:lnTo>
                      <a:pt x="469" y="234"/>
                    </a:lnTo>
                    <a:lnTo>
                      <a:pt x="468" y="210"/>
                    </a:lnTo>
                    <a:lnTo>
                      <a:pt x="465" y="187"/>
                    </a:lnTo>
                    <a:lnTo>
                      <a:pt x="458" y="164"/>
                    </a:lnTo>
                    <a:lnTo>
                      <a:pt x="450" y="143"/>
                    </a:lnTo>
                    <a:lnTo>
                      <a:pt x="440" y="122"/>
                    </a:lnTo>
                    <a:lnTo>
                      <a:pt x="429" y="103"/>
                    </a:lnTo>
                    <a:lnTo>
                      <a:pt x="416" y="85"/>
                    </a:lnTo>
                    <a:lnTo>
                      <a:pt x="400" y="69"/>
                    </a:lnTo>
                    <a:lnTo>
                      <a:pt x="384" y="53"/>
                    </a:lnTo>
                    <a:lnTo>
                      <a:pt x="366" y="40"/>
                    </a:lnTo>
                    <a:lnTo>
                      <a:pt x="346" y="28"/>
                    </a:lnTo>
                    <a:lnTo>
                      <a:pt x="326" y="19"/>
                    </a:lnTo>
                    <a:lnTo>
                      <a:pt x="305" y="10"/>
                    </a:lnTo>
                    <a:lnTo>
                      <a:pt x="282" y="4"/>
                    </a:lnTo>
                    <a:lnTo>
                      <a:pt x="258" y="1"/>
                    </a:lnTo>
                    <a:lnTo>
                      <a:pt x="235" y="0"/>
                    </a:lnTo>
                    <a:lnTo>
                      <a:pt x="211" y="1"/>
                    </a:lnTo>
                    <a:lnTo>
                      <a:pt x="187" y="4"/>
                    </a:lnTo>
                    <a:lnTo>
                      <a:pt x="165" y="10"/>
                    </a:lnTo>
                    <a:lnTo>
                      <a:pt x="144" y="19"/>
                    </a:lnTo>
                    <a:lnTo>
                      <a:pt x="123" y="28"/>
                    </a:lnTo>
                    <a:lnTo>
                      <a:pt x="104" y="40"/>
                    </a:lnTo>
                    <a:lnTo>
                      <a:pt x="85" y="53"/>
                    </a:lnTo>
                    <a:lnTo>
                      <a:pt x="68" y="69"/>
                    </a:lnTo>
                    <a:lnTo>
                      <a:pt x="53" y="85"/>
                    </a:lnTo>
                    <a:lnTo>
                      <a:pt x="40" y="103"/>
                    </a:lnTo>
                    <a:lnTo>
                      <a:pt x="28" y="122"/>
                    </a:lnTo>
                    <a:lnTo>
                      <a:pt x="18" y="143"/>
                    </a:lnTo>
                    <a:lnTo>
                      <a:pt x="11" y="164"/>
                    </a:lnTo>
                    <a:lnTo>
                      <a:pt x="4" y="187"/>
                    </a:lnTo>
                    <a:lnTo>
                      <a:pt x="1" y="210"/>
                    </a:lnTo>
                    <a:lnTo>
                      <a:pt x="0" y="234"/>
                    </a:lnTo>
                    <a:lnTo>
                      <a:pt x="1" y="261"/>
                    </a:lnTo>
                    <a:lnTo>
                      <a:pt x="4" y="285"/>
                    </a:lnTo>
                    <a:lnTo>
                      <a:pt x="10" y="309"/>
                    </a:lnTo>
                    <a:lnTo>
                      <a:pt x="17" y="330"/>
                    </a:lnTo>
                    <a:lnTo>
                      <a:pt x="27" y="351"/>
                    </a:lnTo>
                    <a:lnTo>
                      <a:pt x="40" y="370"/>
                    </a:lnTo>
                    <a:lnTo>
                      <a:pt x="55" y="388"/>
                    </a:lnTo>
                    <a:lnTo>
                      <a:pt x="73" y="404"/>
                    </a:lnTo>
                    <a:lnTo>
                      <a:pt x="69" y="402"/>
                    </a:lnTo>
                  </a:path>
                </a:pathLst>
              </a:custGeom>
              <a:noFill/>
              <a:ln w="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58" name="Freeform 78">
                <a:extLst>
                  <a:ext uri="{FF2B5EF4-FFF2-40B4-BE49-F238E27FC236}">
                    <a16:creationId xmlns:a16="http://schemas.microsoft.com/office/drawing/2014/main" id="{B644FD84-F43D-CE4A-BCA7-206444316F08}"/>
                  </a:ext>
                </a:extLst>
              </p:cNvPr>
              <p:cNvSpPr>
                <a:spLocks/>
              </p:cNvSpPr>
              <p:nvPr/>
            </p:nvSpPr>
            <p:spPr bwMode="auto">
              <a:xfrm>
                <a:off x="777" y="1457"/>
                <a:ext cx="100" cy="38"/>
              </a:xfrm>
              <a:custGeom>
                <a:avLst/>
                <a:gdLst>
                  <a:gd name="T0" fmla="*/ 100 w 100"/>
                  <a:gd name="T1" fmla="*/ 12 h 38"/>
                  <a:gd name="T2" fmla="*/ 97 w 100"/>
                  <a:gd name="T3" fmla="*/ 16 h 38"/>
                  <a:gd name="T4" fmla="*/ 62 w 100"/>
                  <a:gd name="T5" fmla="*/ 38 h 38"/>
                  <a:gd name="T6" fmla="*/ 34 w 100"/>
                  <a:gd name="T7" fmla="*/ 38 h 38"/>
                  <a:gd name="T8" fmla="*/ 1 w 100"/>
                  <a:gd name="T9" fmla="*/ 18 h 38"/>
                  <a:gd name="T10" fmla="*/ 0 w 100"/>
                  <a:gd name="T11" fmla="*/ 10 h 38"/>
                  <a:gd name="T12" fmla="*/ 46 w 100"/>
                  <a:gd name="T13" fmla="*/ 0 h 38"/>
                  <a:gd name="T14" fmla="*/ 100 w 100"/>
                  <a:gd name="T15" fmla="*/ 12 h 38"/>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38"/>
                  <a:gd name="T26" fmla="*/ 100 w 10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38">
                    <a:moveTo>
                      <a:pt x="100" y="12"/>
                    </a:moveTo>
                    <a:lnTo>
                      <a:pt x="97" y="16"/>
                    </a:lnTo>
                    <a:lnTo>
                      <a:pt x="62" y="38"/>
                    </a:lnTo>
                    <a:lnTo>
                      <a:pt x="34" y="38"/>
                    </a:lnTo>
                    <a:lnTo>
                      <a:pt x="1" y="18"/>
                    </a:lnTo>
                    <a:lnTo>
                      <a:pt x="0" y="10"/>
                    </a:lnTo>
                    <a:lnTo>
                      <a:pt x="46" y="0"/>
                    </a:lnTo>
                    <a:lnTo>
                      <a:pt x="10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59" name="Freeform 79">
                <a:extLst>
                  <a:ext uri="{FF2B5EF4-FFF2-40B4-BE49-F238E27FC236}">
                    <a16:creationId xmlns:a16="http://schemas.microsoft.com/office/drawing/2014/main" id="{13C6B4EF-C802-A441-928B-E9C4E014065D}"/>
                  </a:ext>
                </a:extLst>
              </p:cNvPr>
              <p:cNvSpPr>
                <a:spLocks/>
              </p:cNvSpPr>
              <p:nvPr/>
            </p:nvSpPr>
            <p:spPr bwMode="auto">
              <a:xfrm>
                <a:off x="777" y="1457"/>
                <a:ext cx="100" cy="38"/>
              </a:xfrm>
              <a:custGeom>
                <a:avLst/>
                <a:gdLst>
                  <a:gd name="T0" fmla="*/ 100 w 100"/>
                  <a:gd name="T1" fmla="*/ 12 h 38"/>
                  <a:gd name="T2" fmla="*/ 97 w 100"/>
                  <a:gd name="T3" fmla="*/ 16 h 38"/>
                  <a:gd name="T4" fmla="*/ 62 w 100"/>
                  <a:gd name="T5" fmla="*/ 38 h 38"/>
                  <a:gd name="T6" fmla="*/ 34 w 100"/>
                  <a:gd name="T7" fmla="*/ 38 h 38"/>
                  <a:gd name="T8" fmla="*/ 1 w 100"/>
                  <a:gd name="T9" fmla="*/ 18 h 38"/>
                  <a:gd name="T10" fmla="*/ 0 w 100"/>
                  <a:gd name="T11" fmla="*/ 10 h 38"/>
                  <a:gd name="T12" fmla="*/ 46 w 100"/>
                  <a:gd name="T13" fmla="*/ 0 h 38"/>
                  <a:gd name="T14" fmla="*/ 100 w 100"/>
                  <a:gd name="T15" fmla="*/ 12 h 38"/>
                  <a:gd name="T16" fmla="*/ 0 60000 65536"/>
                  <a:gd name="T17" fmla="*/ 0 60000 65536"/>
                  <a:gd name="T18" fmla="*/ 0 60000 65536"/>
                  <a:gd name="T19" fmla="*/ 0 60000 65536"/>
                  <a:gd name="T20" fmla="*/ 0 60000 65536"/>
                  <a:gd name="T21" fmla="*/ 0 60000 65536"/>
                  <a:gd name="T22" fmla="*/ 0 60000 65536"/>
                  <a:gd name="T23" fmla="*/ 0 60000 65536"/>
                  <a:gd name="T24" fmla="*/ 0 w 100"/>
                  <a:gd name="T25" fmla="*/ 0 h 38"/>
                  <a:gd name="T26" fmla="*/ 100 w 100"/>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 h="38">
                    <a:moveTo>
                      <a:pt x="100" y="12"/>
                    </a:moveTo>
                    <a:lnTo>
                      <a:pt x="97" y="16"/>
                    </a:lnTo>
                    <a:lnTo>
                      <a:pt x="62" y="38"/>
                    </a:lnTo>
                    <a:lnTo>
                      <a:pt x="34" y="38"/>
                    </a:lnTo>
                    <a:lnTo>
                      <a:pt x="1" y="18"/>
                    </a:lnTo>
                    <a:lnTo>
                      <a:pt x="0" y="10"/>
                    </a:lnTo>
                    <a:lnTo>
                      <a:pt x="46" y="0"/>
                    </a:lnTo>
                    <a:lnTo>
                      <a:pt x="100" y="12"/>
                    </a:lnTo>
                  </a:path>
                </a:pathLst>
              </a:custGeom>
              <a:noFill/>
              <a:ln w="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60" name="Freeform 80">
                <a:extLst>
                  <a:ext uri="{FF2B5EF4-FFF2-40B4-BE49-F238E27FC236}">
                    <a16:creationId xmlns:a16="http://schemas.microsoft.com/office/drawing/2014/main" id="{D2D34568-E694-0D42-A5C6-50AD537A4842}"/>
                  </a:ext>
                </a:extLst>
              </p:cNvPr>
              <p:cNvSpPr>
                <a:spLocks/>
              </p:cNvSpPr>
              <p:nvPr/>
            </p:nvSpPr>
            <p:spPr bwMode="auto">
              <a:xfrm>
                <a:off x="723" y="1336"/>
                <a:ext cx="208" cy="141"/>
              </a:xfrm>
              <a:custGeom>
                <a:avLst/>
                <a:gdLst>
                  <a:gd name="T0" fmla="*/ 189 w 208"/>
                  <a:gd name="T1" fmla="*/ 60 h 141"/>
                  <a:gd name="T2" fmla="*/ 187 w 208"/>
                  <a:gd name="T3" fmla="*/ 65 h 141"/>
                  <a:gd name="T4" fmla="*/ 189 w 208"/>
                  <a:gd name="T5" fmla="*/ 67 h 141"/>
                  <a:gd name="T6" fmla="*/ 195 w 208"/>
                  <a:gd name="T7" fmla="*/ 71 h 141"/>
                  <a:gd name="T8" fmla="*/ 197 w 208"/>
                  <a:gd name="T9" fmla="*/ 75 h 141"/>
                  <a:gd name="T10" fmla="*/ 197 w 208"/>
                  <a:gd name="T11" fmla="*/ 79 h 141"/>
                  <a:gd name="T12" fmla="*/ 193 w 208"/>
                  <a:gd name="T13" fmla="*/ 88 h 141"/>
                  <a:gd name="T14" fmla="*/ 187 w 208"/>
                  <a:gd name="T15" fmla="*/ 93 h 141"/>
                  <a:gd name="T16" fmla="*/ 187 w 208"/>
                  <a:gd name="T17" fmla="*/ 94 h 141"/>
                  <a:gd name="T18" fmla="*/ 193 w 208"/>
                  <a:gd name="T19" fmla="*/ 99 h 141"/>
                  <a:gd name="T20" fmla="*/ 195 w 208"/>
                  <a:gd name="T21" fmla="*/ 104 h 141"/>
                  <a:gd name="T22" fmla="*/ 195 w 208"/>
                  <a:gd name="T23" fmla="*/ 108 h 141"/>
                  <a:gd name="T24" fmla="*/ 153 w 208"/>
                  <a:gd name="T25" fmla="*/ 136 h 141"/>
                  <a:gd name="T26" fmla="*/ 147 w 208"/>
                  <a:gd name="T27" fmla="*/ 138 h 141"/>
                  <a:gd name="T28" fmla="*/ 126 w 208"/>
                  <a:gd name="T29" fmla="*/ 141 h 141"/>
                  <a:gd name="T30" fmla="*/ 86 w 208"/>
                  <a:gd name="T31" fmla="*/ 141 h 141"/>
                  <a:gd name="T32" fmla="*/ 57 w 208"/>
                  <a:gd name="T33" fmla="*/ 139 h 141"/>
                  <a:gd name="T34" fmla="*/ 12 w 208"/>
                  <a:gd name="T35" fmla="*/ 111 h 141"/>
                  <a:gd name="T36" fmla="*/ 8 w 208"/>
                  <a:gd name="T37" fmla="*/ 108 h 141"/>
                  <a:gd name="T38" fmla="*/ 9 w 208"/>
                  <a:gd name="T39" fmla="*/ 103 h 141"/>
                  <a:gd name="T40" fmla="*/ 15 w 208"/>
                  <a:gd name="T41" fmla="*/ 97 h 141"/>
                  <a:gd name="T42" fmla="*/ 17 w 208"/>
                  <a:gd name="T43" fmla="*/ 94 h 141"/>
                  <a:gd name="T44" fmla="*/ 16 w 208"/>
                  <a:gd name="T45" fmla="*/ 91 h 141"/>
                  <a:gd name="T46" fmla="*/ 13 w 208"/>
                  <a:gd name="T47" fmla="*/ 87 h 141"/>
                  <a:gd name="T48" fmla="*/ 10 w 208"/>
                  <a:gd name="T49" fmla="*/ 84 h 141"/>
                  <a:gd name="T50" fmla="*/ 10 w 208"/>
                  <a:gd name="T51" fmla="*/ 77 h 141"/>
                  <a:gd name="T52" fmla="*/ 13 w 208"/>
                  <a:gd name="T53" fmla="*/ 73 h 141"/>
                  <a:gd name="T54" fmla="*/ 18 w 208"/>
                  <a:gd name="T55" fmla="*/ 68 h 141"/>
                  <a:gd name="T56" fmla="*/ 20 w 208"/>
                  <a:gd name="T57" fmla="*/ 67 h 141"/>
                  <a:gd name="T58" fmla="*/ 22 w 208"/>
                  <a:gd name="T59" fmla="*/ 65 h 141"/>
                  <a:gd name="T60" fmla="*/ 20 w 208"/>
                  <a:gd name="T61" fmla="*/ 61 h 141"/>
                  <a:gd name="T62" fmla="*/ 12 w 208"/>
                  <a:gd name="T63" fmla="*/ 51 h 141"/>
                  <a:gd name="T64" fmla="*/ 13 w 208"/>
                  <a:gd name="T65" fmla="*/ 43 h 141"/>
                  <a:gd name="T66" fmla="*/ 18 w 208"/>
                  <a:gd name="T67" fmla="*/ 37 h 141"/>
                  <a:gd name="T68" fmla="*/ 20 w 208"/>
                  <a:gd name="T69" fmla="*/ 35 h 141"/>
                  <a:gd name="T70" fmla="*/ 20 w 208"/>
                  <a:gd name="T71" fmla="*/ 33 h 141"/>
                  <a:gd name="T72" fmla="*/ 0 w 208"/>
                  <a:gd name="T73" fmla="*/ 6 h 141"/>
                  <a:gd name="T74" fmla="*/ 2 w 208"/>
                  <a:gd name="T75" fmla="*/ 0 h 141"/>
                  <a:gd name="T76" fmla="*/ 4 w 208"/>
                  <a:gd name="T77" fmla="*/ 3 h 141"/>
                  <a:gd name="T78" fmla="*/ 30 w 208"/>
                  <a:gd name="T79" fmla="*/ 8 h 141"/>
                  <a:gd name="T80" fmla="*/ 73 w 208"/>
                  <a:gd name="T81" fmla="*/ 11 h 141"/>
                  <a:gd name="T82" fmla="*/ 110 w 208"/>
                  <a:gd name="T83" fmla="*/ 11 h 141"/>
                  <a:gd name="T84" fmla="*/ 163 w 208"/>
                  <a:gd name="T85" fmla="*/ 10 h 141"/>
                  <a:gd name="T86" fmla="*/ 200 w 208"/>
                  <a:gd name="T87" fmla="*/ 5 h 141"/>
                  <a:gd name="T88" fmla="*/ 207 w 208"/>
                  <a:gd name="T89" fmla="*/ 3 h 141"/>
                  <a:gd name="T90" fmla="*/ 207 w 208"/>
                  <a:gd name="T91" fmla="*/ 6 h 141"/>
                  <a:gd name="T92" fmla="*/ 188 w 208"/>
                  <a:gd name="T93" fmla="*/ 34 h 141"/>
                  <a:gd name="T94" fmla="*/ 188 w 208"/>
                  <a:gd name="T95" fmla="*/ 36 h 141"/>
                  <a:gd name="T96" fmla="*/ 196 w 208"/>
                  <a:gd name="T97" fmla="*/ 46 h 141"/>
                  <a:gd name="T98" fmla="*/ 195 w 208"/>
                  <a:gd name="T99" fmla="*/ 53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141"/>
                  <a:gd name="T152" fmla="*/ 208 w 208"/>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141">
                    <a:moveTo>
                      <a:pt x="194" y="54"/>
                    </a:moveTo>
                    <a:lnTo>
                      <a:pt x="189" y="60"/>
                    </a:lnTo>
                    <a:lnTo>
                      <a:pt x="187" y="64"/>
                    </a:lnTo>
                    <a:lnTo>
                      <a:pt x="187" y="65"/>
                    </a:lnTo>
                    <a:lnTo>
                      <a:pt x="188" y="66"/>
                    </a:lnTo>
                    <a:lnTo>
                      <a:pt x="189" y="67"/>
                    </a:lnTo>
                    <a:lnTo>
                      <a:pt x="195" y="71"/>
                    </a:lnTo>
                    <a:lnTo>
                      <a:pt x="196" y="74"/>
                    </a:lnTo>
                    <a:lnTo>
                      <a:pt x="197" y="75"/>
                    </a:lnTo>
                    <a:lnTo>
                      <a:pt x="197" y="79"/>
                    </a:lnTo>
                    <a:lnTo>
                      <a:pt x="195" y="85"/>
                    </a:lnTo>
                    <a:lnTo>
                      <a:pt x="193" y="88"/>
                    </a:lnTo>
                    <a:lnTo>
                      <a:pt x="187" y="91"/>
                    </a:lnTo>
                    <a:lnTo>
                      <a:pt x="187" y="93"/>
                    </a:lnTo>
                    <a:lnTo>
                      <a:pt x="187" y="94"/>
                    </a:lnTo>
                    <a:lnTo>
                      <a:pt x="188" y="96"/>
                    </a:lnTo>
                    <a:lnTo>
                      <a:pt x="193" y="99"/>
                    </a:lnTo>
                    <a:lnTo>
                      <a:pt x="194" y="101"/>
                    </a:lnTo>
                    <a:lnTo>
                      <a:pt x="195" y="104"/>
                    </a:lnTo>
                    <a:lnTo>
                      <a:pt x="195" y="108"/>
                    </a:lnTo>
                    <a:lnTo>
                      <a:pt x="194" y="111"/>
                    </a:lnTo>
                    <a:lnTo>
                      <a:pt x="153" y="136"/>
                    </a:lnTo>
                    <a:lnTo>
                      <a:pt x="150" y="137"/>
                    </a:lnTo>
                    <a:lnTo>
                      <a:pt x="147" y="138"/>
                    </a:lnTo>
                    <a:lnTo>
                      <a:pt x="139" y="139"/>
                    </a:lnTo>
                    <a:lnTo>
                      <a:pt x="126" y="141"/>
                    </a:lnTo>
                    <a:lnTo>
                      <a:pt x="109" y="141"/>
                    </a:lnTo>
                    <a:lnTo>
                      <a:pt x="86" y="141"/>
                    </a:lnTo>
                    <a:lnTo>
                      <a:pt x="66" y="140"/>
                    </a:lnTo>
                    <a:lnTo>
                      <a:pt x="57" y="139"/>
                    </a:lnTo>
                    <a:lnTo>
                      <a:pt x="55" y="139"/>
                    </a:lnTo>
                    <a:lnTo>
                      <a:pt x="12" y="111"/>
                    </a:lnTo>
                    <a:lnTo>
                      <a:pt x="9" y="110"/>
                    </a:lnTo>
                    <a:lnTo>
                      <a:pt x="8" y="108"/>
                    </a:lnTo>
                    <a:lnTo>
                      <a:pt x="8" y="105"/>
                    </a:lnTo>
                    <a:lnTo>
                      <a:pt x="9" y="103"/>
                    </a:lnTo>
                    <a:lnTo>
                      <a:pt x="12" y="99"/>
                    </a:lnTo>
                    <a:lnTo>
                      <a:pt x="15" y="97"/>
                    </a:lnTo>
                    <a:lnTo>
                      <a:pt x="16" y="95"/>
                    </a:lnTo>
                    <a:lnTo>
                      <a:pt x="17" y="94"/>
                    </a:lnTo>
                    <a:lnTo>
                      <a:pt x="17" y="93"/>
                    </a:lnTo>
                    <a:lnTo>
                      <a:pt x="16" y="91"/>
                    </a:lnTo>
                    <a:lnTo>
                      <a:pt x="12" y="87"/>
                    </a:lnTo>
                    <a:lnTo>
                      <a:pt x="13" y="87"/>
                    </a:lnTo>
                    <a:lnTo>
                      <a:pt x="10" y="84"/>
                    </a:lnTo>
                    <a:lnTo>
                      <a:pt x="10" y="81"/>
                    </a:lnTo>
                    <a:lnTo>
                      <a:pt x="10" y="77"/>
                    </a:lnTo>
                    <a:lnTo>
                      <a:pt x="12" y="75"/>
                    </a:lnTo>
                    <a:lnTo>
                      <a:pt x="13" y="73"/>
                    </a:lnTo>
                    <a:lnTo>
                      <a:pt x="15" y="70"/>
                    </a:lnTo>
                    <a:lnTo>
                      <a:pt x="18" y="68"/>
                    </a:lnTo>
                    <a:lnTo>
                      <a:pt x="20" y="67"/>
                    </a:lnTo>
                    <a:lnTo>
                      <a:pt x="22" y="66"/>
                    </a:lnTo>
                    <a:lnTo>
                      <a:pt x="22" y="65"/>
                    </a:lnTo>
                    <a:lnTo>
                      <a:pt x="20" y="63"/>
                    </a:lnTo>
                    <a:lnTo>
                      <a:pt x="20" y="61"/>
                    </a:lnTo>
                    <a:lnTo>
                      <a:pt x="14" y="54"/>
                    </a:lnTo>
                    <a:lnTo>
                      <a:pt x="12" y="51"/>
                    </a:lnTo>
                    <a:lnTo>
                      <a:pt x="12" y="47"/>
                    </a:lnTo>
                    <a:lnTo>
                      <a:pt x="13" y="43"/>
                    </a:lnTo>
                    <a:lnTo>
                      <a:pt x="15" y="40"/>
                    </a:lnTo>
                    <a:lnTo>
                      <a:pt x="18" y="37"/>
                    </a:lnTo>
                    <a:lnTo>
                      <a:pt x="20" y="35"/>
                    </a:lnTo>
                    <a:lnTo>
                      <a:pt x="20" y="34"/>
                    </a:lnTo>
                    <a:lnTo>
                      <a:pt x="20" y="33"/>
                    </a:lnTo>
                    <a:lnTo>
                      <a:pt x="2" y="8"/>
                    </a:lnTo>
                    <a:lnTo>
                      <a:pt x="0" y="6"/>
                    </a:lnTo>
                    <a:lnTo>
                      <a:pt x="0" y="4"/>
                    </a:lnTo>
                    <a:lnTo>
                      <a:pt x="2" y="0"/>
                    </a:lnTo>
                    <a:lnTo>
                      <a:pt x="5" y="3"/>
                    </a:lnTo>
                    <a:lnTo>
                      <a:pt x="4" y="3"/>
                    </a:lnTo>
                    <a:lnTo>
                      <a:pt x="12" y="5"/>
                    </a:lnTo>
                    <a:lnTo>
                      <a:pt x="30" y="8"/>
                    </a:lnTo>
                    <a:lnTo>
                      <a:pt x="50" y="10"/>
                    </a:lnTo>
                    <a:lnTo>
                      <a:pt x="73" y="11"/>
                    </a:lnTo>
                    <a:lnTo>
                      <a:pt x="103" y="11"/>
                    </a:lnTo>
                    <a:lnTo>
                      <a:pt x="110" y="11"/>
                    </a:lnTo>
                    <a:lnTo>
                      <a:pt x="139" y="11"/>
                    </a:lnTo>
                    <a:lnTo>
                      <a:pt x="163" y="10"/>
                    </a:lnTo>
                    <a:lnTo>
                      <a:pt x="181" y="8"/>
                    </a:lnTo>
                    <a:lnTo>
                      <a:pt x="200" y="5"/>
                    </a:lnTo>
                    <a:lnTo>
                      <a:pt x="208" y="3"/>
                    </a:lnTo>
                    <a:lnTo>
                      <a:pt x="207" y="3"/>
                    </a:lnTo>
                    <a:lnTo>
                      <a:pt x="207" y="5"/>
                    </a:lnTo>
                    <a:lnTo>
                      <a:pt x="207" y="6"/>
                    </a:lnTo>
                    <a:lnTo>
                      <a:pt x="207" y="7"/>
                    </a:lnTo>
                    <a:lnTo>
                      <a:pt x="188" y="34"/>
                    </a:lnTo>
                    <a:lnTo>
                      <a:pt x="187" y="35"/>
                    </a:lnTo>
                    <a:lnTo>
                      <a:pt x="188" y="36"/>
                    </a:lnTo>
                    <a:lnTo>
                      <a:pt x="195" y="41"/>
                    </a:lnTo>
                    <a:lnTo>
                      <a:pt x="196" y="46"/>
                    </a:lnTo>
                    <a:lnTo>
                      <a:pt x="196" y="49"/>
                    </a:lnTo>
                    <a:lnTo>
                      <a:pt x="195" y="53"/>
                    </a:lnTo>
                    <a:lnTo>
                      <a:pt x="194" y="5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61" name="Freeform 81">
                <a:extLst>
                  <a:ext uri="{FF2B5EF4-FFF2-40B4-BE49-F238E27FC236}">
                    <a16:creationId xmlns:a16="http://schemas.microsoft.com/office/drawing/2014/main" id="{B9F4E96E-BB83-EE44-958C-4D413EA8B7A6}"/>
                  </a:ext>
                </a:extLst>
              </p:cNvPr>
              <p:cNvSpPr>
                <a:spLocks/>
              </p:cNvSpPr>
              <p:nvPr/>
            </p:nvSpPr>
            <p:spPr bwMode="auto">
              <a:xfrm>
                <a:off x="723" y="1336"/>
                <a:ext cx="208" cy="141"/>
              </a:xfrm>
              <a:custGeom>
                <a:avLst/>
                <a:gdLst>
                  <a:gd name="T0" fmla="*/ 189 w 208"/>
                  <a:gd name="T1" fmla="*/ 60 h 141"/>
                  <a:gd name="T2" fmla="*/ 187 w 208"/>
                  <a:gd name="T3" fmla="*/ 65 h 141"/>
                  <a:gd name="T4" fmla="*/ 189 w 208"/>
                  <a:gd name="T5" fmla="*/ 67 h 141"/>
                  <a:gd name="T6" fmla="*/ 195 w 208"/>
                  <a:gd name="T7" fmla="*/ 71 h 141"/>
                  <a:gd name="T8" fmla="*/ 197 w 208"/>
                  <a:gd name="T9" fmla="*/ 75 h 141"/>
                  <a:gd name="T10" fmla="*/ 197 w 208"/>
                  <a:gd name="T11" fmla="*/ 79 h 141"/>
                  <a:gd name="T12" fmla="*/ 193 w 208"/>
                  <a:gd name="T13" fmla="*/ 88 h 141"/>
                  <a:gd name="T14" fmla="*/ 187 w 208"/>
                  <a:gd name="T15" fmla="*/ 93 h 141"/>
                  <a:gd name="T16" fmla="*/ 187 w 208"/>
                  <a:gd name="T17" fmla="*/ 94 h 141"/>
                  <a:gd name="T18" fmla="*/ 193 w 208"/>
                  <a:gd name="T19" fmla="*/ 99 h 141"/>
                  <a:gd name="T20" fmla="*/ 195 w 208"/>
                  <a:gd name="T21" fmla="*/ 104 h 141"/>
                  <a:gd name="T22" fmla="*/ 195 w 208"/>
                  <a:gd name="T23" fmla="*/ 108 h 141"/>
                  <a:gd name="T24" fmla="*/ 153 w 208"/>
                  <a:gd name="T25" fmla="*/ 136 h 141"/>
                  <a:gd name="T26" fmla="*/ 147 w 208"/>
                  <a:gd name="T27" fmla="*/ 138 h 141"/>
                  <a:gd name="T28" fmla="*/ 126 w 208"/>
                  <a:gd name="T29" fmla="*/ 141 h 141"/>
                  <a:gd name="T30" fmla="*/ 86 w 208"/>
                  <a:gd name="T31" fmla="*/ 141 h 141"/>
                  <a:gd name="T32" fmla="*/ 57 w 208"/>
                  <a:gd name="T33" fmla="*/ 139 h 141"/>
                  <a:gd name="T34" fmla="*/ 12 w 208"/>
                  <a:gd name="T35" fmla="*/ 111 h 141"/>
                  <a:gd name="T36" fmla="*/ 8 w 208"/>
                  <a:gd name="T37" fmla="*/ 108 h 141"/>
                  <a:gd name="T38" fmla="*/ 9 w 208"/>
                  <a:gd name="T39" fmla="*/ 103 h 141"/>
                  <a:gd name="T40" fmla="*/ 15 w 208"/>
                  <a:gd name="T41" fmla="*/ 97 h 141"/>
                  <a:gd name="T42" fmla="*/ 17 w 208"/>
                  <a:gd name="T43" fmla="*/ 94 h 141"/>
                  <a:gd name="T44" fmla="*/ 16 w 208"/>
                  <a:gd name="T45" fmla="*/ 91 h 141"/>
                  <a:gd name="T46" fmla="*/ 13 w 208"/>
                  <a:gd name="T47" fmla="*/ 87 h 141"/>
                  <a:gd name="T48" fmla="*/ 10 w 208"/>
                  <a:gd name="T49" fmla="*/ 84 h 141"/>
                  <a:gd name="T50" fmla="*/ 10 w 208"/>
                  <a:gd name="T51" fmla="*/ 77 h 141"/>
                  <a:gd name="T52" fmla="*/ 13 w 208"/>
                  <a:gd name="T53" fmla="*/ 73 h 141"/>
                  <a:gd name="T54" fmla="*/ 18 w 208"/>
                  <a:gd name="T55" fmla="*/ 68 h 141"/>
                  <a:gd name="T56" fmla="*/ 20 w 208"/>
                  <a:gd name="T57" fmla="*/ 67 h 141"/>
                  <a:gd name="T58" fmla="*/ 22 w 208"/>
                  <a:gd name="T59" fmla="*/ 65 h 141"/>
                  <a:gd name="T60" fmla="*/ 20 w 208"/>
                  <a:gd name="T61" fmla="*/ 61 h 141"/>
                  <a:gd name="T62" fmla="*/ 12 w 208"/>
                  <a:gd name="T63" fmla="*/ 51 h 141"/>
                  <a:gd name="T64" fmla="*/ 13 w 208"/>
                  <a:gd name="T65" fmla="*/ 43 h 141"/>
                  <a:gd name="T66" fmla="*/ 18 w 208"/>
                  <a:gd name="T67" fmla="*/ 37 h 141"/>
                  <a:gd name="T68" fmla="*/ 20 w 208"/>
                  <a:gd name="T69" fmla="*/ 35 h 141"/>
                  <a:gd name="T70" fmla="*/ 20 w 208"/>
                  <a:gd name="T71" fmla="*/ 33 h 141"/>
                  <a:gd name="T72" fmla="*/ 0 w 208"/>
                  <a:gd name="T73" fmla="*/ 6 h 141"/>
                  <a:gd name="T74" fmla="*/ 2 w 208"/>
                  <a:gd name="T75" fmla="*/ 0 h 141"/>
                  <a:gd name="T76" fmla="*/ 4 w 208"/>
                  <a:gd name="T77" fmla="*/ 3 h 141"/>
                  <a:gd name="T78" fmla="*/ 30 w 208"/>
                  <a:gd name="T79" fmla="*/ 8 h 141"/>
                  <a:gd name="T80" fmla="*/ 73 w 208"/>
                  <a:gd name="T81" fmla="*/ 11 h 141"/>
                  <a:gd name="T82" fmla="*/ 110 w 208"/>
                  <a:gd name="T83" fmla="*/ 11 h 141"/>
                  <a:gd name="T84" fmla="*/ 163 w 208"/>
                  <a:gd name="T85" fmla="*/ 10 h 141"/>
                  <a:gd name="T86" fmla="*/ 200 w 208"/>
                  <a:gd name="T87" fmla="*/ 5 h 141"/>
                  <a:gd name="T88" fmla="*/ 207 w 208"/>
                  <a:gd name="T89" fmla="*/ 3 h 141"/>
                  <a:gd name="T90" fmla="*/ 207 w 208"/>
                  <a:gd name="T91" fmla="*/ 6 h 141"/>
                  <a:gd name="T92" fmla="*/ 188 w 208"/>
                  <a:gd name="T93" fmla="*/ 34 h 141"/>
                  <a:gd name="T94" fmla="*/ 188 w 208"/>
                  <a:gd name="T95" fmla="*/ 36 h 141"/>
                  <a:gd name="T96" fmla="*/ 196 w 208"/>
                  <a:gd name="T97" fmla="*/ 46 h 141"/>
                  <a:gd name="T98" fmla="*/ 195 w 208"/>
                  <a:gd name="T99" fmla="*/ 53 h 1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141"/>
                  <a:gd name="T152" fmla="*/ 208 w 208"/>
                  <a:gd name="T153" fmla="*/ 141 h 1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141">
                    <a:moveTo>
                      <a:pt x="194" y="54"/>
                    </a:moveTo>
                    <a:lnTo>
                      <a:pt x="189" y="60"/>
                    </a:lnTo>
                    <a:lnTo>
                      <a:pt x="187" y="64"/>
                    </a:lnTo>
                    <a:lnTo>
                      <a:pt x="187" y="65"/>
                    </a:lnTo>
                    <a:lnTo>
                      <a:pt x="188" y="66"/>
                    </a:lnTo>
                    <a:lnTo>
                      <a:pt x="189" y="67"/>
                    </a:lnTo>
                    <a:lnTo>
                      <a:pt x="195" y="71"/>
                    </a:lnTo>
                    <a:lnTo>
                      <a:pt x="196" y="74"/>
                    </a:lnTo>
                    <a:lnTo>
                      <a:pt x="197" y="75"/>
                    </a:lnTo>
                    <a:lnTo>
                      <a:pt x="197" y="79"/>
                    </a:lnTo>
                    <a:lnTo>
                      <a:pt x="195" y="85"/>
                    </a:lnTo>
                    <a:lnTo>
                      <a:pt x="193" y="88"/>
                    </a:lnTo>
                    <a:lnTo>
                      <a:pt x="187" y="91"/>
                    </a:lnTo>
                    <a:lnTo>
                      <a:pt x="187" y="93"/>
                    </a:lnTo>
                    <a:lnTo>
                      <a:pt x="187" y="94"/>
                    </a:lnTo>
                    <a:lnTo>
                      <a:pt x="188" y="96"/>
                    </a:lnTo>
                    <a:lnTo>
                      <a:pt x="193" y="99"/>
                    </a:lnTo>
                    <a:lnTo>
                      <a:pt x="194" y="101"/>
                    </a:lnTo>
                    <a:lnTo>
                      <a:pt x="195" y="104"/>
                    </a:lnTo>
                    <a:lnTo>
                      <a:pt x="195" y="108"/>
                    </a:lnTo>
                    <a:lnTo>
                      <a:pt x="194" y="111"/>
                    </a:lnTo>
                    <a:lnTo>
                      <a:pt x="153" y="136"/>
                    </a:lnTo>
                    <a:lnTo>
                      <a:pt x="150" y="137"/>
                    </a:lnTo>
                    <a:lnTo>
                      <a:pt x="147" y="138"/>
                    </a:lnTo>
                    <a:lnTo>
                      <a:pt x="139" y="139"/>
                    </a:lnTo>
                    <a:lnTo>
                      <a:pt x="126" y="141"/>
                    </a:lnTo>
                    <a:lnTo>
                      <a:pt x="109" y="141"/>
                    </a:lnTo>
                    <a:lnTo>
                      <a:pt x="86" y="141"/>
                    </a:lnTo>
                    <a:lnTo>
                      <a:pt x="66" y="140"/>
                    </a:lnTo>
                    <a:lnTo>
                      <a:pt x="57" y="139"/>
                    </a:lnTo>
                    <a:lnTo>
                      <a:pt x="55" y="139"/>
                    </a:lnTo>
                    <a:lnTo>
                      <a:pt x="12" y="111"/>
                    </a:lnTo>
                    <a:lnTo>
                      <a:pt x="9" y="110"/>
                    </a:lnTo>
                    <a:lnTo>
                      <a:pt x="8" y="108"/>
                    </a:lnTo>
                    <a:lnTo>
                      <a:pt x="8" y="105"/>
                    </a:lnTo>
                    <a:lnTo>
                      <a:pt x="9" y="103"/>
                    </a:lnTo>
                    <a:lnTo>
                      <a:pt x="12" y="99"/>
                    </a:lnTo>
                    <a:lnTo>
                      <a:pt x="15" y="97"/>
                    </a:lnTo>
                    <a:lnTo>
                      <a:pt x="16" y="95"/>
                    </a:lnTo>
                    <a:lnTo>
                      <a:pt x="17" y="94"/>
                    </a:lnTo>
                    <a:lnTo>
                      <a:pt x="17" y="93"/>
                    </a:lnTo>
                    <a:lnTo>
                      <a:pt x="16" y="91"/>
                    </a:lnTo>
                    <a:lnTo>
                      <a:pt x="12" y="87"/>
                    </a:lnTo>
                    <a:lnTo>
                      <a:pt x="13" y="87"/>
                    </a:lnTo>
                    <a:lnTo>
                      <a:pt x="10" y="84"/>
                    </a:lnTo>
                    <a:lnTo>
                      <a:pt x="10" y="81"/>
                    </a:lnTo>
                    <a:lnTo>
                      <a:pt x="10" y="77"/>
                    </a:lnTo>
                    <a:lnTo>
                      <a:pt x="12" y="75"/>
                    </a:lnTo>
                    <a:lnTo>
                      <a:pt x="13" y="73"/>
                    </a:lnTo>
                    <a:lnTo>
                      <a:pt x="15" y="70"/>
                    </a:lnTo>
                    <a:lnTo>
                      <a:pt x="18" y="68"/>
                    </a:lnTo>
                    <a:lnTo>
                      <a:pt x="20" y="67"/>
                    </a:lnTo>
                    <a:lnTo>
                      <a:pt x="22" y="66"/>
                    </a:lnTo>
                    <a:lnTo>
                      <a:pt x="22" y="65"/>
                    </a:lnTo>
                    <a:lnTo>
                      <a:pt x="20" y="63"/>
                    </a:lnTo>
                    <a:lnTo>
                      <a:pt x="20" y="61"/>
                    </a:lnTo>
                    <a:lnTo>
                      <a:pt x="14" y="54"/>
                    </a:lnTo>
                    <a:lnTo>
                      <a:pt x="12" y="51"/>
                    </a:lnTo>
                    <a:lnTo>
                      <a:pt x="12" y="47"/>
                    </a:lnTo>
                    <a:lnTo>
                      <a:pt x="13" y="43"/>
                    </a:lnTo>
                    <a:lnTo>
                      <a:pt x="15" y="40"/>
                    </a:lnTo>
                    <a:lnTo>
                      <a:pt x="18" y="37"/>
                    </a:lnTo>
                    <a:lnTo>
                      <a:pt x="20" y="35"/>
                    </a:lnTo>
                    <a:lnTo>
                      <a:pt x="20" y="34"/>
                    </a:lnTo>
                    <a:lnTo>
                      <a:pt x="20" y="33"/>
                    </a:lnTo>
                    <a:lnTo>
                      <a:pt x="2" y="8"/>
                    </a:lnTo>
                    <a:lnTo>
                      <a:pt x="0" y="6"/>
                    </a:lnTo>
                    <a:lnTo>
                      <a:pt x="0" y="4"/>
                    </a:lnTo>
                    <a:lnTo>
                      <a:pt x="2" y="0"/>
                    </a:lnTo>
                    <a:lnTo>
                      <a:pt x="5" y="3"/>
                    </a:lnTo>
                    <a:lnTo>
                      <a:pt x="4" y="3"/>
                    </a:lnTo>
                    <a:lnTo>
                      <a:pt x="12" y="5"/>
                    </a:lnTo>
                    <a:lnTo>
                      <a:pt x="30" y="8"/>
                    </a:lnTo>
                    <a:lnTo>
                      <a:pt x="50" y="10"/>
                    </a:lnTo>
                    <a:lnTo>
                      <a:pt x="73" y="11"/>
                    </a:lnTo>
                    <a:lnTo>
                      <a:pt x="103" y="11"/>
                    </a:lnTo>
                    <a:lnTo>
                      <a:pt x="110" y="11"/>
                    </a:lnTo>
                    <a:lnTo>
                      <a:pt x="139" y="11"/>
                    </a:lnTo>
                    <a:lnTo>
                      <a:pt x="163" y="10"/>
                    </a:lnTo>
                    <a:lnTo>
                      <a:pt x="181" y="8"/>
                    </a:lnTo>
                    <a:lnTo>
                      <a:pt x="200" y="5"/>
                    </a:lnTo>
                    <a:lnTo>
                      <a:pt x="208" y="3"/>
                    </a:lnTo>
                    <a:lnTo>
                      <a:pt x="207" y="3"/>
                    </a:lnTo>
                    <a:lnTo>
                      <a:pt x="207" y="5"/>
                    </a:lnTo>
                    <a:lnTo>
                      <a:pt x="207" y="6"/>
                    </a:lnTo>
                    <a:lnTo>
                      <a:pt x="207" y="7"/>
                    </a:lnTo>
                    <a:lnTo>
                      <a:pt x="188" y="34"/>
                    </a:lnTo>
                    <a:lnTo>
                      <a:pt x="187" y="35"/>
                    </a:lnTo>
                    <a:lnTo>
                      <a:pt x="188" y="36"/>
                    </a:lnTo>
                    <a:lnTo>
                      <a:pt x="195" y="41"/>
                    </a:lnTo>
                    <a:lnTo>
                      <a:pt x="196" y="46"/>
                    </a:lnTo>
                    <a:lnTo>
                      <a:pt x="196" y="49"/>
                    </a:lnTo>
                    <a:lnTo>
                      <a:pt x="195" y="53"/>
                    </a:lnTo>
                    <a:lnTo>
                      <a:pt x="194" y="54"/>
                    </a:lnTo>
                  </a:path>
                </a:pathLst>
              </a:custGeom>
              <a:noFill/>
              <a:ln w="0" cap="sq">
                <a:solidFill>
                  <a:srgbClr val="CC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62" name="Freeform 82">
                <a:extLst>
                  <a:ext uri="{FF2B5EF4-FFF2-40B4-BE49-F238E27FC236}">
                    <a16:creationId xmlns:a16="http://schemas.microsoft.com/office/drawing/2014/main" id="{D189AB4B-1A9F-364B-83CF-DD3865A74C69}"/>
                  </a:ext>
                </a:extLst>
              </p:cNvPr>
              <p:cNvSpPr>
                <a:spLocks/>
              </p:cNvSpPr>
              <p:nvPr/>
            </p:nvSpPr>
            <p:spPr bwMode="auto">
              <a:xfrm>
                <a:off x="735" y="1357"/>
                <a:ext cx="91" cy="30"/>
              </a:xfrm>
              <a:custGeom>
                <a:avLst/>
                <a:gdLst>
                  <a:gd name="T0" fmla="*/ 10 w 91"/>
                  <a:gd name="T1" fmla="*/ 15 h 30"/>
                  <a:gd name="T2" fmla="*/ 13 w 91"/>
                  <a:gd name="T3" fmla="*/ 14 h 30"/>
                  <a:gd name="T4" fmla="*/ 18 w 91"/>
                  <a:gd name="T5" fmla="*/ 12 h 30"/>
                  <a:gd name="T6" fmla="*/ 31 w 91"/>
                  <a:gd name="T7" fmla="*/ 9 h 30"/>
                  <a:gd name="T8" fmla="*/ 61 w 91"/>
                  <a:gd name="T9" fmla="*/ 5 h 30"/>
                  <a:gd name="T10" fmla="*/ 91 w 91"/>
                  <a:gd name="T11" fmla="*/ 0 h 30"/>
                  <a:gd name="T12" fmla="*/ 74 w 91"/>
                  <a:gd name="T13" fmla="*/ 5 h 30"/>
                  <a:gd name="T14" fmla="*/ 51 w 91"/>
                  <a:gd name="T15" fmla="*/ 10 h 30"/>
                  <a:gd name="T16" fmla="*/ 31 w 91"/>
                  <a:gd name="T17" fmla="*/ 16 h 30"/>
                  <a:gd name="T18" fmla="*/ 8 w 91"/>
                  <a:gd name="T19" fmla="*/ 23 h 30"/>
                  <a:gd name="T20" fmla="*/ 3 w 91"/>
                  <a:gd name="T21" fmla="*/ 26 h 30"/>
                  <a:gd name="T22" fmla="*/ 1 w 91"/>
                  <a:gd name="T23" fmla="*/ 28 h 30"/>
                  <a:gd name="T24" fmla="*/ 0 w 91"/>
                  <a:gd name="T25" fmla="*/ 30 h 30"/>
                  <a:gd name="T26" fmla="*/ 0 w 91"/>
                  <a:gd name="T27" fmla="*/ 26 h 30"/>
                  <a:gd name="T28" fmla="*/ 1 w 91"/>
                  <a:gd name="T29" fmla="*/ 22 h 30"/>
                  <a:gd name="T30" fmla="*/ 3 w 91"/>
                  <a:gd name="T31" fmla="*/ 19 h 30"/>
                  <a:gd name="T32" fmla="*/ 6 w 91"/>
                  <a:gd name="T33" fmla="*/ 16 h 30"/>
                  <a:gd name="T34" fmla="*/ 10 w 91"/>
                  <a:gd name="T35" fmla="*/ 1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30"/>
                  <a:gd name="T56" fmla="*/ 91 w 9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30">
                    <a:moveTo>
                      <a:pt x="10" y="15"/>
                    </a:moveTo>
                    <a:lnTo>
                      <a:pt x="13" y="14"/>
                    </a:lnTo>
                    <a:lnTo>
                      <a:pt x="18" y="12"/>
                    </a:lnTo>
                    <a:lnTo>
                      <a:pt x="31" y="9"/>
                    </a:lnTo>
                    <a:lnTo>
                      <a:pt x="61" y="5"/>
                    </a:lnTo>
                    <a:lnTo>
                      <a:pt x="91" y="0"/>
                    </a:lnTo>
                    <a:lnTo>
                      <a:pt x="74" y="5"/>
                    </a:lnTo>
                    <a:lnTo>
                      <a:pt x="51" y="10"/>
                    </a:lnTo>
                    <a:lnTo>
                      <a:pt x="31" y="16"/>
                    </a:lnTo>
                    <a:lnTo>
                      <a:pt x="8" y="23"/>
                    </a:lnTo>
                    <a:lnTo>
                      <a:pt x="3" y="26"/>
                    </a:lnTo>
                    <a:lnTo>
                      <a:pt x="1" y="28"/>
                    </a:lnTo>
                    <a:lnTo>
                      <a:pt x="0" y="30"/>
                    </a:lnTo>
                    <a:lnTo>
                      <a:pt x="0" y="26"/>
                    </a:lnTo>
                    <a:lnTo>
                      <a:pt x="1" y="22"/>
                    </a:lnTo>
                    <a:lnTo>
                      <a:pt x="3" y="19"/>
                    </a:lnTo>
                    <a:lnTo>
                      <a:pt x="6" y="16"/>
                    </a:lnTo>
                    <a:lnTo>
                      <a:pt x="10" y="1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63" name="Freeform 83">
                <a:extLst>
                  <a:ext uri="{FF2B5EF4-FFF2-40B4-BE49-F238E27FC236}">
                    <a16:creationId xmlns:a16="http://schemas.microsoft.com/office/drawing/2014/main" id="{E2419245-5757-3B41-9CE7-9A810DE3EB13}"/>
                  </a:ext>
                </a:extLst>
              </p:cNvPr>
              <p:cNvSpPr>
                <a:spLocks/>
              </p:cNvSpPr>
              <p:nvPr/>
            </p:nvSpPr>
            <p:spPr bwMode="auto">
              <a:xfrm>
                <a:off x="735" y="1357"/>
                <a:ext cx="91" cy="30"/>
              </a:xfrm>
              <a:custGeom>
                <a:avLst/>
                <a:gdLst>
                  <a:gd name="T0" fmla="*/ 10 w 91"/>
                  <a:gd name="T1" fmla="*/ 15 h 30"/>
                  <a:gd name="T2" fmla="*/ 13 w 91"/>
                  <a:gd name="T3" fmla="*/ 14 h 30"/>
                  <a:gd name="T4" fmla="*/ 18 w 91"/>
                  <a:gd name="T5" fmla="*/ 12 h 30"/>
                  <a:gd name="T6" fmla="*/ 31 w 91"/>
                  <a:gd name="T7" fmla="*/ 9 h 30"/>
                  <a:gd name="T8" fmla="*/ 61 w 91"/>
                  <a:gd name="T9" fmla="*/ 5 h 30"/>
                  <a:gd name="T10" fmla="*/ 91 w 91"/>
                  <a:gd name="T11" fmla="*/ 0 h 30"/>
                  <a:gd name="T12" fmla="*/ 74 w 91"/>
                  <a:gd name="T13" fmla="*/ 5 h 30"/>
                  <a:gd name="T14" fmla="*/ 51 w 91"/>
                  <a:gd name="T15" fmla="*/ 10 h 30"/>
                  <a:gd name="T16" fmla="*/ 31 w 91"/>
                  <a:gd name="T17" fmla="*/ 16 h 30"/>
                  <a:gd name="T18" fmla="*/ 8 w 91"/>
                  <a:gd name="T19" fmla="*/ 23 h 30"/>
                  <a:gd name="T20" fmla="*/ 3 w 91"/>
                  <a:gd name="T21" fmla="*/ 26 h 30"/>
                  <a:gd name="T22" fmla="*/ 1 w 91"/>
                  <a:gd name="T23" fmla="*/ 28 h 30"/>
                  <a:gd name="T24" fmla="*/ 0 w 91"/>
                  <a:gd name="T25" fmla="*/ 30 h 30"/>
                  <a:gd name="T26" fmla="*/ 0 w 91"/>
                  <a:gd name="T27" fmla="*/ 26 h 30"/>
                  <a:gd name="T28" fmla="*/ 1 w 91"/>
                  <a:gd name="T29" fmla="*/ 22 h 30"/>
                  <a:gd name="T30" fmla="*/ 3 w 91"/>
                  <a:gd name="T31" fmla="*/ 19 h 30"/>
                  <a:gd name="T32" fmla="*/ 6 w 91"/>
                  <a:gd name="T33" fmla="*/ 16 h 30"/>
                  <a:gd name="T34" fmla="*/ 10 w 91"/>
                  <a:gd name="T35" fmla="*/ 1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30"/>
                  <a:gd name="T56" fmla="*/ 91 w 9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30">
                    <a:moveTo>
                      <a:pt x="10" y="15"/>
                    </a:moveTo>
                    <a:lnTo>
                      <a:pt x="13" y="14"/>
                    </a:lnTo>
                    <a:lnTo>
                      <a:pt x="18" y="12"/>
                    </a:lnTo>
                    <a:lnTo>
                      <a:pt x="31" y="9"/>
                    </a:lnTo>
                    <a:lnTo>
                      <a:pt x="61" y="5"/>
                    </a:lnTo>
                    <a:lnTo>
                      <a:pt x="91" y="0"/>
                    </a:lnTo>
                    <a:lnTo>
                      <a:pt x="74" y="5"/>
                    </a:lnTo>
                    <a:lnTo>
                      <a:pt x="51" y="10"/>
                    </a:lnTo>
                    <a:lnTo>
                      <a:pt x="31" y="16"/>
                    </a:lnTo>
                    <a:lnTo>
                      <a:pt x="8" y="23"/>
                    </a:lnTo>
                    <a:lnTo>
                      <a:pt x="3" y="26"/>
                    </a:lnTo>
                    <a:lnTo>
                      <a:pt x="1" y="28"/>
                    </a:lnTo>
                    <a:lnTo>
                      <a:pt x="0" y="30"/>
                    </a:lnTo>
                    <a:lnTo>
                      <a:pt x="0" y="26"/>
                    </a:lnTo>
                    <a:lnTo>
                      <a:pt x="1" y="22"/>
                    </a:lnTo>
                    <a:lnTo>
                      <a:pt x="3" y="19"/>
                    </a:lnTo>
                    <a:lnTo>
                      <a:pt x="6" y="16"/>
                    </a:lnTo>
                    <a:lnTo>
                      <a:pt x="10" y="15"/>
                    </a:lnTo>
                  </a:path>
                </a:pathLst>
              </a:custGeom>
              <a:noFill/>
              <a:ln w="0" cap="sq">
                <a:solidFill>
                  <a:srgbClr val="9999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64" name="Freeform 84">
                <a:extLst>
                  <a:ext uri="{FF2B5EF4-FFF2-40B4-BE49-F238E27FC236}">
                    <a16:creationId xmlns:a16="http://schemas.microsoft.com/office/drawing/2014/main" id="{DD224BBF-D697-2343-B763-C6C5D2DDDA95}"/>
                  </a:ext>
                </a:extLst>
              </p:cNvPr>
              <p:cNvSpPr>
                <a:spLocks/>
              </p:cNvSpPr>
              <p:nvPr/>
            </p:nvSpPr>
            <p:spPr bwMode="auto">
              <a:xfrm>
                <a:off x="733" y="1373"/>
                <a:ext cx="186" cy="47"/>
              </a:xfrm>
              <a:custGeom>
                <a:avLst/>
                <a:gdLst>
                  <a:gd name="T0" fmla="*/ 177 w 186"/>
                  <a:gd name="T1" fmla="*/ 0 h 47"/>
                  <a:gd name="T2" fmla="*/ 178 w 186"/>
                  <a:gd name="T3" fmla="*/ 0 h 47"/>
                  <a:gd name="T4" fmla="*/ 176 w 186"/>
                  <a:gd name="T5" fmla="*/ 0 h 47"/>
                  <a:gd name="T6" fmla="*/ 174 w 186"/>
                  <a:gd name="T7" fmla="*/ 0 h 47"/>
                  <a:gd name="T8" fmla="*/ 167 w 186"/>
                  <a:gd name="T9" fmla="*/ 0 h 47"/>
                  <a:gd name="T10" fmla="*/ 143 w 186"/>
                  <a:gd name="T11" fmla="*/ 4 h 47"/>
                  <a:gd name="T12" fmla="*/ 89 w 186"/>
                  <a:gd name="T13" fmla="*/ 13 h 47"/>
                  <a:gd name="T14" fmla="*/ 22 w 186"/>
                  <a:gd name="T15" fmla="*/ 27 h 47"/>
                  <a:gd name="T16" fmla="*/ 12 w 186"/>
                  <a:gd name="T17" fmla="*/ 30 h 47"/>
                  <a:gd name="T18" fmla="*/ 8 w 186"/>
                  <a:gd name="T19" fmla="*/ 31 h 47"/>
                  <a:gd name="T20" fmla="*/ 5 w 186"/>
                  <a:gd name="T21" fmla="*/ 33 h 47"/>
                  <a:gd name="T22" fmla="*/ 3 w 186"/>
                  <a:gd name="T23" fmla="*/ 36 h 47"/>
                  <a:gd name="T24" fmla="*/ 2 w 186"/>
                  <a:gd name="T25" fmla="*/ 38 h 47"/>
                  <a:gd name="T26" fmla="*/ 0 w 186"/>
                  <a:gd name="T27" fmla="*/ 40 h 47"/>
                  <a:gd name="T28" fmla="*/ 0 w 186"/>
                  <a:gd name="T29" fmla="*/ 44 h 47"/>
                  <a:gd name="T30" fmla="*/ 0 w 186"/>
                  <a:gd name="T31" fmla="*/ 47 h 47"/>
                  <a:gd name="T32" fmla="*/ 0 w 186"/>
                  <a:gd name="T33" fmla="*/ 44 h 47"/>
                  <a:gd name="T34" fmla="*/ 2 w 186"/>
                  <a:gd name="T35" fmla="*/ 43 h 47"/>
                  <a:gd name="T36" fmla="*/ 3 w 186"/>
                  <a:gd name="T37" fmla="*/ 42 h 47"/>
                  <a:gd name="T38" fmla="*/ 5 w 186"/>
                  <a:gd name="T39" fmla="*/ 40 h 47"/>
                  <a:gd name="T40" fmla="*/ 7 w 186"/>
                  <a:gd name="T41" fmla="*/ 38 h 47"/>
                  <a:gd name="T42" fmla="*/ 10 w 186"/>
                  <a:gd name="T43" fmla="*/ 37 h 47"/>
                  <a:gd name="T44" fmla="*/ 27 w 186"/>
                  <a:gd name="T45" fmla="*/ 31 h 47"/>
                  <a:gd name="T46" fmla="*/ 96 w 186"/>
                  <a:gd name="T47" fmla="*/ 18 h 47"/>
                  <a:gd name="T48" fmla="*/ 174 w 186"/>
                  <a:gd name="T49" fmla="*/ 4 h 47"/>
                  <a:gd name="T50" fmla="*/ 180 w 186"/>
                  <a:gd name="T51" fmla="*/ 4 h 47"/>
                  <a:gd name="T52" fmla="*/ 183 w 186"/>
                  <a:gd name="T53" fmla="*/ 6 h 47"/>
                  <a:gd name="T54" fmla="*/ 185 w 186"/>
                  <a:gd name="T55" fmla="*/ 6 h 47"/>
                  <a:gd name="T56" fmla="*/ 186 w 186"/>
                  <a:gd name="T57" fmla="*/ 9 h 47"/>
                  <a:gd name="T58" fmla="*/ 185 w 186"/>
                  <a:gd name="T59" fmla="*/ 4 h 47"/>
                  <a:gd name="T60" fmla="*/ 183 w 186"/>
                  <a:gd name="T61" fmla="*/ 2 h 47"/>
                  <a:gd name="T62" fmla="*/ 180 w 186"/>
                  <a:gd name="T63" fmla="*/ 0 h 47"/>
                  <a:gd name="T64" fmla="*/ 177 w 186"/>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47"/>
                  <a:gd name="T101" fmla="*/ 186 w 186"/>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47">
                    <a:moveTo>
                      <a:pt x="177" y="0"/>
                    </a:moveTo>
                    <a:lnTo>
                      <a:pt x="178" y="0"/>
                    </a:lnTo>
                    <a:lnTo>
                      <a:pt x="176" y="0"/>
                    </a:lnTo>
                    <a:lnTo>
                      <a:pt x="174" y="0"/>
                    </a:lnTo>
                    <a:lnTo>
                      <a:pt x="167" y="0"/>
                    </a:lnTo>
                    <a:lnTo>
                      <a:pt x="143" y="4"/>
                    </a:lnTo>
                    <a:lnTo>
                      <a:pt x="89" y="13"/>
                    </a:lnTo>
                    <a:lnTo>
                      <a:pt x="22" y="27"/>
                    </a:lnTo>
                    <a:lnTo>
                      <a:pt x="12" y="30"/>
                    </a:lnTo>
                    <a:lnTo>
                      <a:pt x="8" y="31"/>
                    </a:lnTo>
                    <a:lnTo>
                      <a:pt x="5" y="33"/>
                    </a:lnTo>
                    <a:lnTo>
                      <a:pt x="3" y="36"/>
                    </a:lnTo>
                    <a:lnTo>
                      <a:pt x="2" y="38"/>
                    </a:lnTo>
                    <a:lnTo>
                      <a:pt x="0" y="40"/>
                    </a:lnTo>
                    <a:lnTo>
                      <a:pt x="0" y="44"/>
                    </a:lnTo>
                    <a:lnTo>
                      <a:pt x="0" y="47"/>
                    </a:lnTo>
                    <a:lnTo>
                      <a:pt x="0" y="44"/>
                    </a:lnTo>
                    <a:lnTo>
                      <a:pt x="2" y="43"/>
                    </a:lnTo>
                    <a:lnTo>
                      <a:pt x="3" y="42"/>
                    </a:lnTo>
                    <a:lnTo>
                      <a:pt x="5" y="40"/>
                    </a:lnTo>
                    <a:lnTo>
                      <a:pt x="7" y="38"/>
                    </a:lnTo>
                    <a:lnTo>
                      <a:pt x="10" y="37"/>
                    </a:lnTo>
                    <a:lnTo>
                      <a:pt x="27" y="31"/>
                    </a:lnTo>
                    <a:lnTo>
                      <a:pt x="96" y="18"/>
                    </a:lnTo>
                    <a:lnTo>
                      <a:pt x="174" y="4"/>
                    </a:lnTo>
                    <a:lnTo>
                      <a:pt x="180" y="4"/>
                    </a:lnTo>
                    <a:lnTo>
                      <a:pt x="183" y="6"/>
                    </a:lnTo>
                    <a:lnTo>
                      <a:pt x="185" y="6"/>
                    </a:lnTo>
                    <a:lnTo>
                      <a:pt x="186" y="9"/>
                    </a:lnTo>
                    <a:lnTo>
                      <a:pt x="185" y="4"/>
                    </a:lnTo>
                    <a:lnTo>
                      <a:pt x="183" y="2"/>
                    </a:lnTo>
                    <a:lnTo>
                      <a:pt x="180" y="0"/>
                    </a:lnTo>
                    <a:lnTo>
                      <a:pt x="17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65" name="Freeform 85">
                <a:extLst>
                  <a:ext uri="{FF2B5EF4-FFF2-40B4-BE49-F238E27FC236}">
                    <a16:creationId xmlns:a16="http://schemas.microsoft.com/office/drawing/2014/main" id="{875AF85F-F466-FE49-84B4-294B56AF2C1E}"/>
                  </a:ext>
                </a:extLst>
              </p:cNvPr>
              <p:cNvSpPr>
                <a:spLocks/>
              </p:cNvSpPr>
              <p:nvPr/>
            </p:nvSpPr>
            <p:spPr bwMode="auto">
              <a:xfrm>
                <a:off x="733" y="1373"/>
                <a:ext cx="186" cy="47"/>
              </a:xfrm>
              <a:custGeom>
                <a:avLst/>
                <a:gdLst>
                  <a:gd name="T0" fmla="*/ 177 w 186"/>
                  <a:gd name="T1" fmla="*/ 0 h 47"/>
                  <a:gd name="T2" fmla="*/ 178 w 186"/>
                  <a:gd name="T3" fmla="*/ 0 h 47"/>
                  <a:gd name="T4" fmla="*/ 176 w 186"/>
                  <a:gd name="T5" fmla="*/ 0 h 47"/>
                  <a:gd name="T6" fmla="*/ 174 w 186"/>
                  <a:gd name="T7" fmla="*/ 0 h 47"/>
                  <a:gd name="T8" fmla="*/ 167 w 186"/>
                  <a:gd name="T9" fmla="*/ 0 h 47"/>
                  <a:gd name="T10" fmla="*/ 143 w 186"/>
                  <a:gd name="T11" fmla="*/ 4 h 47"/>
                  <a:gd name="T12" fmla="*/ 89 w 186"/>
                  <a:gd name="T13" fmla="*/ 13 h 47"/>
                  <a:gd name="T14" fmla="*/ 22 w 186"/>
                  <a:gd name="T15" fmla="*/ 27 h 47"/>
                  <a:gd name="T16" fmla="*/ 12 w 186"/>
                  <a:gd name="T17" fmla="*/ 30 h 47"/>
                  <a:gd name="T18" fmla="*/ 8 w 186"/>
                  <a:gd name="T19" fmla="*/ 31 h 47"/>
                  <a:gd name="T20" fmla="*/ 5 w 186"/>
                  <a:gd name="T21" fmla="*/ 33 h 47"/>
                  <a:gd name="T22" fmla="*/ 3 w 186"/>
                  <a:gd name="T23" fmla="*/ 36 h 47"/>
                  <a:gd name="T24" fmla="*/ 2 w 186"/>
                  <a:gd name="T25" fmla="*/ 38 h 47"/>
                  <a:gd name="T26" fmla="*/ 0 w 186"/>
                  <a:gd name="T27" fmla="*/ 40 h 47"/>
                  <a:gd name="T28" fmla="*/ 0 w 186"/>
                  <a:gd name="T29" fmla="*/ 44 h 47"/>
                  <a:gd name="T30" fmla="*/ 0 w 186"/>
                  <a:gd name="T31" fmla="*/ 47 h 47"/>
                  <a:gd name="T32" fmla="*/ 0 w 186"/>
                  <a:gd name="T33" fmla="*/ 44 h 47"/>
                  <a:gd name="T34" fmla="*/ 2 w 186"/>
                  <a:gd name="T35" fmla="*/ 43 h 47"/>
                  <a:gd name="T36" fmla="*/ 3 w 186"/>
                  <a:gd name="T37" fmla="*/ 42 h 47"/>
                  <a:gd name="T38" fmla="*/ 5 w 186"/>
                  <a:gd name="T39" fmla="*/ 40 h 47"/>
                  <a:gd name="T40" fmla="*/ 7 w 186"/>
                  <a:gd name="T41" fmla="*/ 38 h 47"/>
                  <a:gd name="T42" fmla="*/ 10 w 186"/>
                  <a:gd name="T43" fmla="*/ 37 h 47"/>
                  <a:gd name="T44" fmla="*/ 27 w 186"/>
                  <a:gd name="T45" fmla="*/ 31 h 47"/>
                  <a:gd name="T46" fmla="*/ 96 w 186"/>
                  <a:gd name="T47" fmla="*/ 18 h 47"/>
                  <a:gd name="T48" fmla="*/ 174 w 186"/>
                  <a:gd name="T49" fmla="*/ 4 h 47"/>
                  <a:gd name="T50" fmla="*/ 180 w 186"/>
                  <a:gd name="T51" fmla="*/ 4 h 47"/>
                  <a:gd name="T52" fmla="*/ 183 w 186"/>
                  <a:gd name="T53" fmla="*/ 6 h 47"/>
                  <a:gd name="T54" fmla="*/ 185 w 186"/>
                  <a:gd name="T55" fmla="*/ 6 h 47"/>
                  <a:gd name="T56" fmla="*/ 186 w 186"/>
                  <a:gd name="T57" fmla="*/ 9 h 47"/>
                  <a:gd name="T58" fmla="*/ 185 w 186"/>
                  <a:gd name="T59" fmla="*/ 4 h 47"/>
                  <a:gd name="T60" fmla="*/ 183 w 186"/>
                  <a:gd name="T61" fmla="*/ 2 h 47"/>
                  <a:gd name="T62" fmla="*/ 180 w 186"/>
                  <a:gd name="T63" fmla="*/ 0 h 47"/>
                  <a:gd name="T64" fmla="*/ 177 w 186"/>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47"/>
                  <a:gd name="T101" fmla="*/ 186 w 186"/>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47">
                    <a:moveTo>
                      <a:pt x="177" y="0"/>
                    </a:moveTo>
                    <a:lnTo>
                      <a:pt x="178" y="0"/>
                    </a:lnTo>
                    <a:lnTo>
                      <a:pt x="176" y="0"/>
                    </a:lnTo>
                    <a:lnTo>
                      <a:pt x="174" y="0"/>
                    </a:lnTo>
                    <a:lnTo>
                      <a:pt x="167" y="0"/>
                    </a:lnTo>
                    <a:lnTo>
                      <a:pt x="143" y="4"/>
                    </a:lnTo>
                    <a:lnTo>
                      <a:pt x="89" y="13"/>
                    </a:lnTo>
                    <a:lnTo>
                      <a:pt x="22" y="27"/>
                    </a:lnTo>
                    <a:lnTo>
                      <a:pt x="12" y="30"/>
                    </a:lnTo>
                    <a:lnTo>
                      <a:pt x="8" y="31"/>
                    </a:lnTo>
                    <a:lnTo>
                      <a:pt x="5" y="33"/>
                    </a:lnTo>
                    <a:lnTo>
                      <a:pt x="3" y="36"/>
                    </a:lnTo>
                    <a:lnTo>
                      <a:pt x="2" y="38"/>
                    </a:lnTo>
                    <a:lnTo>
                      <a:pt x="0" y="40"/>
                    </a:lnTo>
                    <a:lnTo>
                      <a:pt x="0" y="44"/>
                    </a:lnTo>
                    <a:lnTo>
                      <a:pt x="0" y="47"/>
                    </a:lnTo>
                    <a:lnTo>
                      <a:pt x="0" y="44"/>
                    </a:lnTo>
                    <a:lnTo>
                      <a:pt x="2" y="43"/>
                    </a:lnTo>
                    <a:lnTo>
                      <a:pt x="3" y="42"/>
                    </a:lnTo>
                    <a:lnTo>
                      <a:pt x="5" y="40"/>
                    </a:lnTo>
                    <a:lnTo>
                      <a:pt x="7" y="38"/>
                    </a:lnTo>
                    <a:lnTo>
                      <a:pt x="10" y="37"/>
                    </a:lnTo>
                    <a:lnTo>
                      <a:pt x="27" y="31"/>
                    </a:lnTo>
                    <a:lnTo>
                      <a:pt x="96" y="18"/>
                    </a:lnTo>
                    <a:lnTo>
                      <a:pt x="174" y="4"/>
                    </a:lnTo>
                    <a:lnTo>
                      <a:pt x="180" y="4"/>
                    </a:lnTo>
                    <a:lnTo>
                      <a:pt x="183" y="6"/>
                    </a:lnTo>
                    <a:lnTo>
                      <a:pt x="185" y="6"/>
                    </a:lnTo>
                    <a:lnTo>
                      <a:pt x="186" y="9"/>
                    </a:lnTo>
                    <a:lnTo>
                      <a:pt x="185" y="4"/>
                    </a:lnTo>
                    <a:lnTo>
                      <a:pt x="183" y="2"/>
                    </a:lnTo>
                    <a:lnTo>
                      <a:pt x="180" y="0"/>
                    </a:lnTo>
                    <a:lnTo>
                      <a:pt x="177" y="0"/>
                    </a:lnTo>
                  </a:path>
                </a:pathLst>
              </a:custGeom>
              <a:noFill/>
              <a:ln w="0" cap="sq">
                <a:solidFill>
                  <a:srgbClr val="9999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66" name="Freeform 86">
                <a:extLst>
                  <a:ext uri="{FF2B5EF4-FFF2-40B4-BE49-F238E27FC236}">
                    <a16:creationId xmlns:a16="http://schemas.microsoft.com/office/drawing/2014/main" id="{89C726D0-0267-FE4F-9B5C-BD879BD91180}"/>
                  </a:ext>
                </a:extLst>
              </p:cNvPr>
              <p:cNvSpPr>
                <a:spLocks/>
              </p:cNvSpPr>
              <p:nvPr/>
            </p:nvSpPr>
            <p:spPr bwMode="auto">
              <a:xfrm>
                <a:off x="723" y="1336"/>
                <a:ext cx="207" cy="16"/>
              </a:xfrm>
              <a:custGeom>
                <a:avLst/>
                <a:gdLst>
                  <a:gd name="T0" fmla="*/ 207 w 207"/>
                  <a:gd name="T1" fmla="*/ 3 h 16"/>
                  <a:gd name="T2" fmla="*/ 187 w 207"/>
                  <a:gd name="T3" fmla="*/ 7 h 16"/>
                  <a:gd name="T4" fmla="*/ 164 w 207"/>
                  <a:gd name="T5" fmla="*/ 10 h 16"/>
                  <a:gd name="T6" fmla="*/ 139 w 207"/>
                  <a:gd name="T7" fmla="*/ 11 h 16"/>
                  <a:gd name="T8" fmla="*/ 115 w 207"/>
                  <a:gd name="T9" fmla="*/ 13 h 16"/>
                  <a:gd name="T10" fmla="*/ 98 w 207"/>
                  <a:gd name="T11" fmla="*/ 13 h 16"/>
                  <a:gd name="T12" fmla="*/ 82 w 207"/>
                  <a:gd name="T13" fmla="*/ 13 h 16"/>
                  <a:gd name="T14" fmla="*/ 62 w 207"/>
                  <a:gd name="T15" fmla="*/ 11 h 16"/>
                  <a:gd name="T16" fmla="*/ 42 w 207"/>
                  <a:gd name="T17" fmla="*/ 9 h 16"/>
                  <a:gd name="T18" fmla="*/ 34 w 207"/>
                  <a:gd name="T19" fmla="*/ 8 h 16"/>
                  <a:gd name="T20" fmla="*/ 27 w 207"/>
                  <a:gd name="T21" fmla="*/ 7 h 16"/>
                  <a:gd name="T22" fmla="*/ 19 w 207"/>
                  <a:gd name="T23" fmla="*/ 6 h 16"/>
                  <a:gd name="T24" fmla="*/ 12 w 207"/>
                  <a:gd name="T25" fmla="*/ 5 h 16"/>
                  <a:gd name="T26" fmla="*/ 2 w 207"/>
                  <a:gd name="T27" fmla="*/ 0 h 16"/>
                  <a:gd name="T28" fmla="*/ 0 w 207"/>
                  <a:gd name="T29" fmla="*/ 3 h 16"/>
                  <a:gd name="T30" fmla="*/ 2 w 207"/>
                  <a:gd name="T31" fmla="*/ 5 h 16"/>
                  <a:gd name="T32" fmla="*/ 3 w 207"/>
                  <a:gd name="T33" fmla="*/ 6 h 16"/>
                  <a:gd name="T34" fmla="*/ 16 w 207"/>
                  <a:gd name="T35" fmla="*/ 9 h 16"/>
                  <a:gd name="T36" fmla="*/ 37 w 207"/>
                  <a:gd name="T37" fmla="*/ 14 h 16"/>
                  <a:gd name="T38" fmla="*/ 55 w 207"/>
                  <a:gd name="T39" fmla="*/ 15 h 16"/>
                  <a:gd name="T40" fmla="*/ 74 w 207"/>
                  <a:gd name="T41" fmla="*/ 16 h 16"/>
                  <a:gd name="T42" fmla="*/ 90 w 207"/>
                  <a:gd name="T43" fmla="*/ 16 h 16"/>
                  <a:gd name="T44" fmla="*/ 108 w 207"/>
                  <a:gd name="T45" fmla="*/ 16 h 16"/>
                  <a:gd name="T46" fmla="*/ 127 w 207"/>
                  <a:gd name="T47" fmla="*/ 16 h 16"/>
                  <a:gd name="T48" fmla="*/ 144 w 207"/>
                  <a:gd name="T49" fmla="*/ 16 h 16"/>
                  <a:gd name="T50" fmla="*/ 178 w 207"/>
                  <a:gd name="T51" fmla="*/ 13 h 16"/>
                  <a:gd name="T52" fmla="*/ 194 w 207"/>
                  <a:gd name="T53" fmla="*/ 9 h 16"/>
                  <a:gd name="T54" fmla="*/ 206 w 207"/>
                  <a:gd name="T55" fmla="*/ 6 h 16"/>
                  <a:gd name="T56" fmla="*/ 207 w 207"/>
                  <a:gd name="T57" fmla="*/ 5 h 16"/>
                  <a:gd name="T58" fmla="*/ 207 w 207"/>
                  <a:gd name="T59" fmla="*/ 4 h 16"/>
                  <a:gd name="T60" fmla="*/ 207 w 207"/>
                  <a:gd name="T61" fmla="*/ 3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16"/>
                  <a:gd name="T95" fmla="*/ 207 w 207"/>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16">
                    <a:moveTo>
                      <a:pt x="207" y="3"/>
                    </a:moveTo>
                    <a:lnTo>
                      <a:pt x="187" y="7"/>
                    </a:lnTo>
                    <a:lnTo>
                      <a:pt x="164" y="10"/>
                    </a:lnTo>
                    <a:lnTo>
                      <a:pt x="139" y="11"/>
                    </a:lnTo>
                    <a:lnTo>
                      <a:pt x="115" y="13"/>
                    </a:lnTo>
                    <a:lnTo>
                      <a:pt x="98" y="13"/>
                    </a:lnTo>
                    <a:lnTo>
                      <a:pt x="82" y="13"/>
                    </a:lnTo>
                    <a:lnTo>
                      <a:pt x="62" y="11"/>
                    </a:lnTo>
                    <a:lnTo>
                      <a:pt x="42" y="9"/>
                    </a:lnTo>
                    <a:lnTo>
                      <a:pt x="34" y="8"/>
                    </a:lnTo>
                    <a:lnTo>
                      <a:pt x="27" y="7"/>
                    </a:lnTo>
                    <a:lnTo>
                      <a:pt x="19" y="6"/>
                    </a:lnTo>
                    <a:lnTo>
                      <a:pt x="12" y="5"/>
                    </a:lnTo>
                    <a:lnTo>
                      <a:pt x="2" y="0"/>
                    </a:lnTo>
                    <a:lnTo>
                      <a:pt x="0" y="3"/>
                    </a:lnTo>
                    <a:lnTo>
                      <a:pt x="2" y="5"/>
                    </a:lnTo>
                    <a:lnTo>
                      <a:pt x="3" y="6"/>
                    </a:lnTo>
                    <a:lnTo>
                      <a:pt x="16" y="9"/>
                    </a:lnTo>
                    <a:lnTo>
                      <a:pt x="37" y="14"/>
                    </a:lnTo>
                    <a:lnTo>
                      <a:pt x="55" y="15"/>
                    </a:lnTo>
                    <a:lnTo>
                      <a:pt x="74" y="16"/>
                    </a:lnTo>
                    <a:lnTo>
                      <a:pt x="90" y="16"/>
                    </a:lnTo>
                    <a:lnTo>
                      <a:pt x="108" y="16"/>
                    </a:lnTo>
                    <a:lnTo>
                      <a:pt x="127" y="16"/>
                    </a:lnTo>
                    <a:lnTo>
                      <a:pt x="144" y="16"/>
                    </a:lnTo>
                    <a:lnTo>
                      <a:pt x="178" y="13"/>
                    </a:lnTo>
                    <a:lnTo>
                      <a:pt x="194" y="9"/>
                    </a:lnTo>
                    <a:lnTo>
                      <a:pt x="206" y="6"/>
                    </a:lnTo>
                    <a:lnTo>
                      <a:pt x="207" y="5"/>
                    </a:lnTo>
                    <a:lnTo>
                      <a:pt x="207" y="4"/>
                    </a:lnTo>
                    <a:lnTo>
                      <a:pt x="207" y="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67" name="Freeform 87">
                <a:extLst>
                  <a:ext uri="{FF2B5EF4-FFF2-40B4-BE49-F238E27FC236}">
                    <a16:creationId xmlns:a16="http://schemas.microsoft.com/office/drawing/2014/main" id="{0C9F28AC-79FC-1842-8829-6DA651F76D30}"/>
                  </a:ext>
                </a:extLst>
              </p:cNvPr>
              <p:cNvSpPr>
                <a:spLocks/>
              </p:cNvSpPr>
              <p:nvPr/>
            </p:nvSpPr>
            <p:spPr bwMode="auto">
              <a:xfrm>
                <a:off x="723" y="1336"/>
                <a:ext cx="207" cy="16"/>
              </a:xfrm>
              <a:custGeom>
                <a:avLst/>
                <a:gdLst>
                  <a:gd name="T0" fmla="*/ 207 w 207"/>
                  <a:gd name="T1" fmla="*/ 3 h 16"/>
                  <a:gd name="T2" fmla="*/ 187 w 207"/>
                  <a:gd name="T3" fmla="*/ 7 h 16"/>
                  <a:gd name="T4" fmla="*/ 164 w 207"/>
                  <a:gd name="T5" fmla="*/ 10 h 16"/>
                  <a:gd name="T6" fmla="*/ 139 w 207"/>
                  <a:gd name="T7" fmla="*/ 11 h 16"/>
                  <a:gd name="T8" fmla="*/ 115 w 207"/>
                  <a:gd name="T9" fmla="*/ 13 h 16"/>
                  <a:gd name="T10" fmla="*/ 98 w 207"/>
                  <a:gd name="T11" fmla="*/ 13 h 16"/>
                  <a:gd name="T12" fmla="*/ 82 w 207"/>
                  <a:gd name="T13" fmla="*/ 13 h 16"/>
                  <a:gd name="T14" fmla="*/ 62 w 207"/>
                  <a:gd name="T15" fmla="*/ 11 h 16"/>
                  <a:gd name="T16" fmla="*/ 42 w 207"/>
                  <a:gd name="T17" fmla="*/ 9 h 16"/>
                  <a:gd name="T18" fmla="*/ 34 w 207"/>
                  <a:gd name="T19" fmla="*/ 8 h 16"/>
                  <a:gd name="T20" fmla="*/ 27 w 207"/>
                  <a:gd name="T21" fmla="*/ 7 h 16"/>
                  <a:gd name="T22" fmla="*/ 19 w 207"/>
                  <a:gd name="T23" fmla="*/ 6 h 16"/>
                  <a:gd name="T24" fmla="*/ 12 w 207"/>
                  <a:gd name="T25" fmla="*/ 5 h 16"/>
                  <a:gd name="T26" fmla="*/ 2 w 207"/>
                  <a:gd name="T27" fmla="*/ 0 h 16"/>
                  <a:gd name="T28" fmla="*/ 0 w 207"/>
                  <a:gd name="T29" fmla="*/ 3 h 16"/>
                  <a:gd name="T30" fmla="*/ 2 w 207"/>
                  <a:gd name="T31" fmla="*/ 5 h 16"/>
                  <a:gd name="T32" fmla="*/ 3 w 207"/>
                  <a:gd name="T33" fmla="*/ 6 h 16"/>
                  <a:gd name="T34" fmla="*/ 16 w 207"/>
                  <a:gd name="T35" fmla="*/ 9 h 16"/>
                  <a:gd name="T36" fmla="*/ 37 w 207"/>
                  <a:gd name="T37" fmla="*/ 14 h 16"/>
                  <a:gd name="T38" fmla="*/ 55 w 207"/>
                  <a:gd name="T39" fmla="*/ 15 h 16"/>
                  <a:gd name="T40" fmla="*/ 74 w 207"/>
                  <a:gd name="T41" fmla="*/ 16 h 16"/>
                  <a:gd name="T42" fmla="*/ 90 w 207"/>
                  <a:gd name="T43" fmla="*/ 16 h 16"/>
                  <a:gd name="T44" fmla="*/ 108 w 207"/>
                  <a:gd name="T45" fmla="*/ 16 h 16"/>
                  <a:gd name="T46" fmla="*/ 127 w 207"/>
                  <a:gd name="T47" fmla="*/ 16 h 16"/>
                  <a:gd name="T48" fmla="*/ 144 w 207"/>
                  <a:gd name="T49" fmla="*/ 16 h 16"/>
                  <a:gd name="T50" fmla="*/ 178 w 207"/>
                  <a:gd name="T51" fmla="*/ 13 h 16"/>
                  <a:gd name="T52" fmla="*/ 194 w 207"/>
                  <a:gd name="T53" fmla="*/ 9 h 16"/>
                  <a:gd name="T54" fmla="*/ 206 w 207"/>
                  <a:gd name="T55" fmla="*/ 6 h 16"/>
                  <a:gd name="T56" fmla="*/ 207 w 207"/>
                  <a:gd name="T57" fmla="*/ 5 h 16"/>
                  <a:gd name="T58" fmla="*/ 207 w 207"/>
                  <a:gd name="T59" fmla="*/ 4 h 16"/>
                  <a:gd name="T60" fmla="*/ 207 w 207"/>
                  <a:gd name="T61" fmla="*/ 3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7"/>
                  <a:gd name="T94" fmla="*/ 0 h 16"/>
                  <a:gd name="T95" fmla="*/ 207 w 207"/>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7" h="16">
                    <a:moveTo>
                      <a:pt x="207" y="3"/>
                    </a:moveTo>
                    <a:lnTo>
                      <a:pt x="187" y="7"/>
                    </a:lnTo>
                    <a:lnTo>
                      <a:pt x="164" y="10"/>
                    </a:lnTo>
                    <a:lnTo>
                      <a:pt x="139" y="11"/>
                    </a:lnTo>
                    <a:lnTo>
                      <a:pt x="115" y="13"/>
                    </a:lnTo>
                    <a:lnTo>
                      <a:pt x="98" y="13"/>
                    </a:lnTo>
                    <a:lnTo>
                      <a:pt x="82" y="13"/>
                    </a:lnTo>
                    <a:lnTo>
                      <a:pt x="62" y="11"/>
                    </a:lnTo>
                    <a:lnTo>
                      <a:pt x="42" y="9"/>
                    </a:lnTo>
                    <a:lnTo>
                      <a:pt x="34" y="8"/>
                    </a:lnTo>
                    <a:lnTo>
                      <a:pt x="27" y="7"/>
                    </a:lnTo>
                    <a:lnTo>
                      <a:pt x="19" y="6"/>
                    </a:lnTo>
                    <a:lnTo>
                      <a:pt x="12" y="5"/>
                    </a:lnTo>
                    <a:lnTo>
                      <a:pt x="2" y="0"/>
                    </a:lnTo>
                    <a:lnTo>
                      <a:pt x="0" y="3"/>
                    </a:lnTo>
                    <a:lnTo>
                      <a:pt x="2" y="5"/>
                    </a:lnTo>
                    <a:lnTo>
                      <a:pt x="3" y="6"/>
                    </a:lnTo>
                    <a:lnTo>
                      <a:pt x="16" y="9"/>
                    </a:lnTo>
                    <a:lnTo>
                      <a:pt x="37" y="14"/>
                    </a:lnTo>
                    <a:lnTo>
                      <a:pt x="55" y="15"/>
                    </a:lnTo>
                    <a:lnTo>
                      <a:pt x="74" y="16"/>
                    </a:lnTo>
                    <a:lnTo>
                      <a:pt x="90" y="16"/>
                    </a:lnTo>
                    <a:lnTo>
                      <a:pt x="108" y="16"/>
                    </a:lnTo>
                    <a:lnTo>
                      <a:pt x="127" y="16"/>
                    </a:lnTo>
                    <a:lnTo>
                      <a:pt x="144" y="16"/>
                    </a:lnTo>
                    <a:lnTo>
                      <a:pt x="178" y="13"/>
                    </a:lnTo>
                    <a:lnTo>
                      <a:pt x="194" y="9"/>
                    </a:lnTo>
                    <a:lnTo>
                      <a:pt x="206" y="6"/>
                    </a:lnTo>
                    <a:lnTo>
                      <a:pt x="207" y="5"/>
                    </a:lnTo>
                    <a:lnTo>
                      <a:pt x="207" y="4"/>
                    </a:lnTo>
                    <a:lnTo>
                      <a:pt x="207" y="3"/>
                    </a:lnTo>
                  </a:path>
                </a:pathLst>
              </a:custGeom>
              <a:noFill/>
              <a:ln w="0" cap="sq">
                <a:solidFill>
                  <a:srgbClr val="9999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68" name="Freeform 88">
                <a:extLst>
                  <a:ext uri="{FF2B5EF4-FFF2-40B4-BE49-F238E27FC236}">
                    <a16:creationId xmlns:a16="http://schemas.microsoft.com/office/drawing/2014/main" id="{FA2BC600-D799-AD46-902F-8A56152847FE}"/>
                  </a:ext>
                </a:extLst>
              </p:cNvPr>
              <p:cNvSpPr>
                <a:spLocks/>
              </p:cNvSpPr>
              <p:nvPr/>
            </p:nvSpPr>
            <p:spPr bwMode="auto">
              <a:xfrm>
                <a:off x="803" y="1431"/>
                <a:ext cx="115" cy="22"/>
              </a:xfrm>
              <a:custGeom>
                <a:avLst/>
                <a:gdLst>
                  <a:gd name="T0" fmla="*/ 107 w 115"/>
                  <a:gd name="T1" fmla="*/ 0 h 22"/>
                  <a:gd name="T2" fmla="*/ 104 w 115"/>
                  <a:gd name="T3" fmla="*/ 0 h 22"/>
                  <a:gd name="T4" fmla="*/ 95 w 115"/>
                  <a:gd name="T5" fmla="*/ 2 h 22"/>
                  <a:gd name="T6" fmla="*/ 49 w 115"/>
                  <a:gd name="T7" fmla="*/ 12 h 22"/>
                  <a:gd name="T8" fmla="*/ 0 w 115"/>
                  <a:gd name="T9" fmla="*/ 22 h 22"/>
                  <a:gd name="T10" fmla="*/ 3 w 115"/>
                  <a:gd name="T11" fmla="*/ 22 h 22"/>
                  <a:gd name="T12" fmla="*/ 30 w 115"/>
                  <a:gd name="T13" fmla="*/ 19 h 22"/>
                  <a:gd name="T14" fmla="*/ 75 w 115"/>
                  <a:gd name="T15" fmla="*/ 12 h 22"/>
                  <a:gd name="T16" fmla="*/ 108 w 115"/>
                  <a:gd name="T17" fmla="*/ 9 h 22"/>
                  <a:gd name="T18" fmla="*/ 111 w 115"/>
                  <a:gd name="T19" fmla="*/ 10 h 22"/>
                  <a:gd name="T20" fmla="*/ 113 w 115"/>
                  <a:gd name="T21" fmla="*/ 11 h 22"/>
                  <a:gd name="T22" fmla="*/ 114 w 115"/>
                  <a:gd name="T23" fmla="*/ 12 h 22"/>
                  <a:gd name="T24" fmla="*/ 115 w 115"/>
                  <a:gd name="T25" fmla="*/ 13 h 22"/>
                  <a:gd name="T26" fmla="*/ 115 w 115"/>
                  <a:gd name="T27" fmla="*/ 9 h 22"/>
                  <a:gd name="T28" fmla="*/ 114 w 115"/>
                  <a:gd name="T29" fmla="*/ 6 h 22"/>
                  <a:gd name="T30" fmla="*/ 113 w 115"/>
                  <a:gd name="T31" fmla="*/ 4 h 22"/>
                  <a:gd name="T32" fmla="*/ 108 w 115"/>
                  <a:gd name="T33" fmla="*/ 1 h 22"/>
                  <a:gd name="T34" fmla="*/ 107 w 115"/>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22"/>
                  <a:gd name="T56" fmla="*/ 115 w 115"/>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22">
                    <a:moveTo>
                      <a:pt x="107" y="0"/>
                    </a:moveTo>
                    <a:lnTo>
                      <a:pt x="104" y="0"/>
                    </a:lnTo>
                    <a:lnTo>
                      <a:pt x="95" y="2"/>
                    </a:lnTo>
                    <a:lnTo>
                      <a:pt x="49" y="12"/>
                    </a:lnTo>
                    <a:lnTo>
                      <a:pt x="0" y="22"/>
                    </a:lnTo>
                    <a:lnTo>
                      <a:pt x="3" y="22"/>
                    </a:lnTo>
                    <a:lnTo>
                      <a:pt x="30" y="19"/>
                    </a:lnTo>
                    <a:lnTo>
                      <a:pt x="75" y="12"/>
                    </a:lnTo>
                    <a:lnTo>
                      <a:pt x="108" y="9"/>
                    </a:lnTo>
                    <a:lnTo>
                      <a:pt x="111" y="10"/>
                    </a:lnTo>
                    <a:lnTo>
                      <a:pt x="113" y="11"/>
                    </a:lnTo>
                    <a:lnTo>
                      <a:pt x="114" y="12"/>
                    </a:lnTo>
                    <a:lnTo>
                      <a:pt x="115" y="13"/>
                    </a:lnTo>
                    <a:lnTo>
                      <a:pt x="115" y="9"/>
                    </a:lnTo>
                    <a:lnTo>
                      <a:pt x="114" y="6"/>
                    </a:lnTo>
                    <a:lnTo>
                      <a:pt x="113" y="4"/>
                    </a:lnTo>
                    <a:lnTo>
                      <a:pt x="108" y="1"/>
                    </a:lnTo>
                    <a:lnTo>
                      <a:pt x="107"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69" name="Freeform 89">
                <a:extLst>
                  <a:ext uri="{FF2B5EF4-FFF2-40B4-BE49-F238E27FC236}">
                    <a16:creationId xmlns:a16="http://schemas.microsoft.com/office/drawing/2014/main" id="{17AE03A6-CAF5-8149-B97B-3AD1F9003F39}"/>
                  </a:ext>
                </a:extLst>
              </p:cNvPr>
              <p:cNvSpPr>
                <a:spLocks/>
              </p:cNvSpPr>
              <p:nvPr/>
            </p:nvSpPr>
            <p:spPr bwMode="auto">
              <a:xfrm>
                <a:off x="803" y="1431"/>
                <a:ext cx="115" cy="22"/>
              </a:xfrm>
              <a:custGeom>
                <a:avLst/>
                <a:gdLst>
                  <a:gd name="T0" fmla="*/ 107 w 115"/>
                  <a:gd name="T1" fmla="*/ 0 h 22"/>
                  <a:gd name="T2" fmla="*/ 104 w 115"/>
                  <a:gd name="T3" fmla="*/ 0 h 22"/>
                  <a:gd name="T4" fmla="*/ 95 w 115"/>
                  <a:gd name="T5" fmla="*/ 2 h 22"/>
                  <a:gd name="T6" fmla="*/ 49 w 115"/>
                  <a:gd name="T7" fmla="*/ 12 h 22"/>
                  <a:gd name="T8" fmla="*/ 0 w 115"/>
                  <a:gd name="T9" fmla="*/ 22 h 22"/>
                  <a:gd name="T10" fmla="*/ 3 w 115"/>
                  <a:gd name="T11" fmla="*/ 22 h 22"/>
                  <a:gd name="T12" fmla="*/ 30 w 115"/>
                  <a:gd name="T13" fmla="*/ 19 h 22"/>
                  <a:gd name="T14" fmla="*/ 75 w 115"/>
                  <a:gd name="T15" fmla="*/ 12 h 22"/>
                  <a:gd name="T16" fmla="*/ 108 w 115"/>
                  <a:gd name="T17" fmla="*/ 9 h 22"/>
                  <a:gd name="T18" fmla="*/ 111 w 115"/>
                  <a:gd name="T19" fmla="*/ 10 h 22"/>
                  <a:gd name="T20" fmla="*/ 113 w 115"/>
                  <a:gd name="T21" fmla="*/ 11 h 22"/>
                  <a:gd name="T22" fmla="*/ 114 w 115"/>
                  <a:gd name="T23" fmla="*/ 12 h 22"/>
                  <a:gd name="T24" fmla="*/ 115 w 115"/>
                  <a:gd name="T25" fmla="*/ 13 h 22"/>
                  <a:gd name="T26" fmla="*/ 115 w 115"/>
                  <a:gd name="T27" fmla="*/ 9 h 22"/>
                  <a:gd name="T28" fmla="*/ 114 w 115"/>
                  <a:gd name="T29" fmla="*/ 6 h 22"/>
                  <a:gd name="T30" fmla="*/ 113 w 115"/>
                  <a:gd name="T31" fmla="*/ 4 h 22"/>
                  <a:gd name="T32" fmla="*/ 108 w 115"/>
                  <a:gd name="T33" fmla="*/ 1 h 22"/>
                  <a:gd name="T34" fmla="*/ 107 w 115"/>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22"/>
                  <a:gd name="T56" fmla="*/ 115 w 115"/>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22">
                    <a:moveTo>
                      <a:pt x="107" y="0"/>
                    </a:moveTo>
                    <a:lnTo>
                      <a:pt x="104" y="0"/>
                    </a:lnTo>
                    <a:lnTo>
                      <a:pt x="95" y="2"/>
                    </a:lnTo>
                    <a:lnTo>
                      <a:pt x="49" y="12"/>
                    </a:lnTo>
                    <a:lnTo>
                      <a:pt x="0" y="22"/>
                    </a:lnTo>
                    <a:lnTo>
                      <a:pt x="3" y="22"/>
                    </a:lnTo>
                    <a:lnTo>
                      <a:pt x="30" y="19"/>
                    </a:lnTo>
                    <a:lnTo>
                      <a:pt x="75" y="12"/>
                    </a:lnTo>
                    <a:lnTo>
                      <a:pt x="108" y="9"/>
                    </a:lnTo>
                    <a:lnTo>
                      <a:pt x="111" y="10"/>
                    </a:lnTo>
                    <a:lnTo>
                      <a:pt x="113" y="11"/>
                    </a:lnTo>
                    <a:lnTo>
                      <a:pt x="114" y="12"/>
                    </a:lnTo>
                    <a:lnTo>
                      <a:pt x="115" y="13"/>
                    </a:lnTo>
                    <a:lnTo>
                      <a:pt x="115" y="9"/>
                    </a:lnTo>
                    <a:lnTo>
                      <a:pt x="114" y="6"/>
                    </a:lnTo>
                    <a:lnTo>
                      <a:pt x="113" y="4"/>
                    </a:lnTo>
                    <a:lnTo>
                      <a:pt x="108" y="1"/>
                    </a:lnTo>
                    <a:lnTo>
                      <a:pt x="107" y="0"/>
                    </a:lnTo>
                  </a:path>
                </a:pathLst>
              </a:custGeom>
              <a:noFill/>
              <a:ln w="0" cap="sq">
                <a:solidFill>
                  <a:srgbClr val="9999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70" name="Freeform 90">
                <a:extLst>
                  <a:ext uri="{FF2B5EF4-FFF2-40B4-BE49-F238E27FC236}">
                    <a16:creationId xmlns:a16="http://schemas.microsoft.com/office/drawing/2014/main" id="{805C4B0B-6C12-8C4C-91BA-315B1BCA2573}"/>
                  </a:ext>
                </a:extLst>
              </p:cNvPr>
              <p:cNvSpPr>
                <a:spLocks/>
              </p:cNvSpPr>
              <p:nvPr/>
            </p:nvSpPr>
            <p:spPr bwMode="auto">
              <a:xfrm>
                <a:off x="731" y="1403"/>
                <a:ext cx="189" cy="43"/>
              </a:xfrm>
              <a:custGeom>
                <a:avLst/>
                <a:gdLst>
                  <a:gd name="T0" fmla="*/ 179 w 189"/>
                  <a:gd name="T1" fmla="*/ 0 h 43"/>
                  <a:gd name="T2" fmla="*/ 179 w 189"/>
                  <a:gd name="T3" fmla="*/ 0 h 43"/>
                  <a:gd name="T4" fmla="*/ 88 w 189"/>
                  <a:gd name="T5" fmla="*/ 13 h 43"/>
                  <a:gd name="T6" fmla="*/ 24 w 189"/>
                  <a:gd name="T7" fmla="*/ 24 h 43"/>
                  <a:gd name="T8" fmla="*/ 12 w 189"/>
                  <a:gd name="T9" fmla="*/ 27 h 43"/>
                  <a:gd name="T10" fmla="*/ 9 w 189"/>
                  <a:gd name="T11" fmla="*/ 28 h 43"/>
                  <a:gd name="T12" fmla="*/ 7 w 189"/>
                  <a:gd name="T13" fmla="*/ 30 h 43"/>
                  <a:gd name="T14" fmla="*/ 4 w 189"/>
                  <a:gd name="T15" fmla="*/ 32 h 43"/>
                  <a:gd name="T16" fmla="*/ 1 w 189"/>
                  <a:gd name="T17" fmla="*/ 36 h 43"/>
                  <a:gd name="T18" fmla="*/ 0 w 189"/>
                  <a:gd name="T19" fmla="*/ 38 h 43"/>
                  <a:gd name="T20" fmla="*/ 0 w 189"/>
                  <a:gd name="T21" fmla="*/ 41 h 43"/>
                  <a:gd name="T22" fmla="*/ 1 w 189"/>
                  <a:gd name="T23" fmla="*/ 43 h 43"/>
                  <a:gd name="T24" fmla="*/ 2 w 189"/>
                  <a:gd name="T25" fmla="*/ 40 h 43"/>
                  <a:gd name="T26" fmla="*/ 5 w 189"/>
                  <a:gd name="T27" fmla="*/ 37 h 43"/>
                  <a:gd name="T28" fmla="*/ 7 w 189"/>
                  <a:gd name="T29" fmla="*/ 36 h 43"/>
                  <a:gd name="T30" fmla="*/ 14 w 189"/>
                  <a:gd name="T31" fmla="*/ 33 h 43"/>
                  <a:gd name="T32" fmla="*/ 80 w 189"/>
                  <a:gd name="T33" fmla="*/ 22 h 43"/>
                  <a:gd name="T34" fmla="*/ 123 w 189"/>
                  <a:gd name="T35" fmla="*/ 16 h 43"/>
                  <a:gd name="T36" fmla="*/ 178 w 189"/>
                  <a:gd name="T37" fmla="*/ 7 h 43"/>
                  <a:gd name="T38" fmla="*/ 183 w 189"/>
                  <a:gd name="T39" fmla="*/ 7 h 43"/>
                  <a:gd name="T40" fmla="*/ 186 w 189"/>
                  <a:gd name="T41" fmla="*/ 8 h 43"/>
                  <a:gd name="T42" fmla="*/ 188 w 189"/>
                  <a:gd name="T43" fmla="*/ 9 h 43"/>
                  <a:gd name="T44" fmla="*/ 188 w 189"/>
                  <a:gd name="T45" fmla="*/ 9 h 43"/>
                  <a:gd name="T46" fmla="*/ 189 w 189"/>
                  <a:gd name="T47" fmla="*/ 12 h 43"/>
                  <a:gd name="T48" fmla="*/ 189 w 189"/>
                  <a:gd name="T49" fmla="*/ 8 h 43"/>
                  <a:gd name="T50" fmla="*/ 188 w 189"/>
                  <a:gd name="T51" fmla="*/ 7 h 43"/>
                  <a:gd name="T52" fmla="*/ 187 w 189"/>
                  <a:gd name="T53" fmla="*/ 4 h 43"/>
                  <a:gd name="T54" fmla="*/ 181 w 189"/>
                  <a:gd name="T55" fmla="*/ 0 h 43"/>
                  <a:gd name="T56" fmla="*/ 179 w 189"/>
                  <a:gd name="T57" fmla="*/ 0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43"/>
                  <a:gd name="T89" fmla="*/ 189 w 18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43">
                    <a:moveTo>
                      <a:pt x="179" y="0"/>
                    </a:moveTo>
                    <a:lnTo>
                      <a:pt x="179" y="0"/>
                    </a:lnTo>
                    <a:lnTo>
                      <a:pt x="88" y="13"/>
                    </a:lnTo>
                    <a:lnTo>
                      <a:pt x="24" y="24"/>
                    </a:lnTo>
                    <a:lnTo>
                      <a:pt x="12" y="27"/>
                    </a:lnTo>
                    <a:lnTo>
                      <a:pt x="9" y="28"/>
                    </a:lnTo>
                    <a:lnTo>
                      <a:pt x="7" y="30"/>
                    </a:lnTo>
                    <a:lnTo>
                      <a:pt x="4" y="32"/>
                    </a:lnTo>
                    <a:lnTo>
                      <a:pt x="1" y="36"/>
                    </a:lnTo>
                    <a:lnTo>
                      <a:pt x="0" y="38"/>
                    </a:lnTo>
                    <a:lnTo>
                      <a:pt x="0" y="41"/>
                    </a:lnTo>
                    <a:lnTo>
                      <a:pt x="1" y="43"/>
                    </a:lnTo>
                    <a:lnTo>
                      <a:pt x="2" y="40"/>
                    </a:lnTo>
                    <a:lnTo>
                      <a:pt x="5" y="37"/>
                    </a:lnTo>
                    <a:lnTo>
                      <a:pt x="7" y="36"/>
                    </a:lnTo>
                    <a:lnTo>
                      <a:pt x="14" y="33"/>
                    </a:lnTo>
                    <a:lnTo>
                      <a:pt x="80" y="22"/>
                    </a:lnTo>
                    <a:lnTo>
                      <a:pt x="123" y="16"/>
                    </a:lnTo>
                    <a:lnTo>
                      <a:pt x="178" y="7"/>
                    </a:lnTo>
                    <a:lnTo>
                      <a:pt x="183" y="7"/>
                    </a:lnTo>
                    <a:lnTo>
                      <a:pt x="186" y="8"/>
                    </a:lnTo>
                    <a:lnTo>
                      <a:pt x="188" y="9"/>
                    </a:lnTo>
                    <a:lnTo>
                      <a:pt x="189" y="12"/>
                    </a:lnTo>
                    <a:lnTo>
                      <a:pt x="189" y="8"/>
                    </a:lnTo>
                    <a:lnTo>
                      <a:pt x="188" y="7"/>
                    </a:lnTo>
                    <a:lnTo>
                      <a:pt x="187" y="4"/>
                    </a:lnTo>
                    <a:lnTo>
                      <a:pt x="181" y="0"/>
                    </a:lnTo>
                    <a:lnTo>
                      <a:pt x="179" y="0"/>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71" name="Freeform 91">
                <a:extLst>
                  <a:ext uri="{FF2B5EF4-FFF2-40B4-BE49-F238E27FC236}">
                    <a16:creationId xmlns:a16="http://schemas.microsoft.com/office/drawing/2014/main" id="{86FA0EA3-BA50-8B4E-998B-122D9B2BB17D}"/>
                  </a:ext>
                </a:extLst>
              </p:cNvPr>
              <p:cNvSpPr>
                <a:spLocks/>
              </p:cNvSpPr>
              <p:nvPr/>
            </p:nvSpPr>
            <p:spPr bwMode="auto">
              <a:xfrm>
                <a:off x="731" y="1403"/>
                <a:ext cx="189" cy="43"/>
              </a:xfrm>
              <a:custGeom>
                <a:avLst/>
                <a:gdLst>
                  <a:gd name="T0" fmla="*/ 179 w 189"/>
                  <a:gd name="T1" fmla="*/ 0 h 43"/>
                  <a:gd name="T2" fmla="*/ 179 w 189"/>
                  <a:gd name="T3" fmla="*/ 0 h 43"/>
                  <a:gd name="T4" fmla="*/ 88 w 189"/>
                  <a:gd name="T5" fmla="*/ 13 h 43"/>
                  <a:gd name="T6" fmla="*/ 24 w 189"/>
                  <a:gd name="T7" fmla="*/ 24 h 43"/>
                  <a:gd name="T8" fmla="*/ 12 w 189"/>
                  <a:gd name="T9" fmla="*/ 27 h 43"/>
                  <a:gd name="T10" fmla="*/ 9 w 189"/>
                  <a:gd name="T11" fmla="*/ 28 h 43"/>
                  <a:gd name="T12" fmla="*/ 7 w 189"/>
                  <a:gd name="T13" fmla="*/ 30 h 43"/>
                  <a:gd name="T14" fmla="*/ 4 w 189"/>
                  <a:gd name="T15" fmla="*/ 32 h 43"/>
                  <a:gd name="T16" fmla="*/ 1 w 189"/>
                  <a:gd name="T17" fmla="*/ 36 h 43"/>
                  <a:gd name="T18" fmla="*/ 0 w 189"/>
                  <a:gd name="T19" fmla="*/ 38 h 43"/>
                  <a:gd name="T20" fmla="*/ 0 w 189"/>
                  <a:gd name="T21" fmla="*/ 41 h 43"/>
                  <a:gd name="T22" fmla="*/ 1 w 189"/>
                  <a:gd name="T23" fmla="*/ 43 h 43"/>
                  <a:gd name="T24" fmla="*/ 2 w 189"/>
                  <a:gd name="T25" fmla="*/ 40 h 43"/>
                  <a:gd name="T26" fmla="*/ 5 w 189"/>
                  <a:gd name="T27" fmla="*/ 37 h 43"/>
                  <a:gd name="T28" fmla="*/ 7 w 189"/>
                  <a:gd name="T29" fmla="*/ 36 h 43"/>
                  <a:gd name="T30" fmla="*/ 14 w 189"/>
                  <a:gd name="T31" fmla="*/ 33 h 43"/>
                  <a:gd name="T32" fmla="*/ 80 w 189"/>
                  <a:gd name="T33" fmla="*/ 22 h 43"/>
                  <a:gd name="T34" fmla="*/ 123 w 189"/>
                  <a:gd name="T35" fmla="*/ 16 h 43"/>
                  <a:gd name="T36" fmla="*/ 178 w 189"/>
                  <a:gd name="T37" fmla="*/ 7 h 43"/>
                  <a:gd name="T38" fmla="*/ 183 w 189"/>
                  <a:gd name="T39" fmla="*/ 7 h 43"/>
                  <a:gd name="T40" fmla="*/ 186 w 189"/>
                  <a:gd name="T41" fmla="*/ 8 h 43"/>
                  <a:gd name="T42" fmla="*/ 188 w 189"/>
                  <a:gd name="T43" fmla="*/ 9 h 43"/>
                  <a:gd name="T44" fmla="*/ 188 w 189"/>
                  <a:gd name="T45" fmla="*/ 9 h 43"/>
                  <a:gd name="T46" fmla="*/ 189 w 189"/>
                  <a:gd name="T47" fmla="*/ 12 h 43"/>
                  <a:gd name="T48" fmla="*/ 189 w 189"/>
                  <a:gd name="T49" fmla="*/ 8 h 43"/>
                  <a:gd name="T50" fmla="*/ 188 w 189"/>
                  <a:gd name="T51" fmla="*/ 7 h 43"/>
                  <a:gd name="T52" fmla="*/ 187 w 189"/>
                  <a:gd name="T53" fmla="*/ 4 h 43"/>
                  <a:gd name="T54" fmla="*/ 181 w 189"/>
                  <a:gd name="T55" fmla="*/ 0 h 43"/>
                  <a:gd name="T56" fmla="*/ 179 w 189"/>
                  <a:gd name="T57" fmla="*/ 0 h 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9"/>
                  <a:gd name="T88" fmla="*/ 0 h 43"/>
                  <a:gd name="T89" fmla="*/ 189 w 189"/>
                  <a:gd name="T90" fmla="*/ 43 h 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9" h="43">
                    <a:moveTo>
                      <a:pt x="179" y="0"/>
                    </a:moveTo>
                    <a:lnTo>
                      <a:pt x="179" y="0"/>
                    </a:lnTo>
                    <a:lnTo>
                      <a:pt x="88" y="13"/>
                    </a:lnTo>
                    <a:lnTo>
                      <a:pt x="24" y="24"/>
                    </a:lnTo>
                    <a:lnTo>
                      <a:pt x="12" y="27"/>
                    </a:lnTo>
                    <a:lnTo>
                      <a:pt x="9" y="28"/>
                    </a:lnTo>
                    <a:lnTo>
                      <a:pt x="7" y="30"/>
                    </a:lnTo>
                    <a:lnTo>
                      <a:pt x="4" y="32"/>
                    </a:lnTo>
                    <a:lnTo>
                      <a:pt x="1" y="36"/>
                    </a:lnTo>
                    <a:lnTo>
                      <a:pt x="0" y="38"/>
                    </a:lnTo>
                    <a:lnTo>
                      <a:pt x="0" y="41"/>
                    </a:lnTo>
                    <a:lnTo>
                      <a:pt x="1" y="43"/>
                    </a:lnTo>
                    <a:lnTo>
                      <a:pt x="2" y="40"/>
                    </a:lnTo>
                    <a:lnTo>
                      <a:pt x="5" y="37"/>
                    </a:lnTo>
                    <a:lnTo>
                      <a:pt x="7" y="36"/>
                    </a:lnTo>
                    <a:lnTo>
                      <a:pt x="14" y="33"/>
                    </a:lnTo>
                    <a:lnTo>
                      <a:pt x="80" y="22"/>
                    </a:lnTo>
                    <a:lnTo>
                      <a:pt x="123" y="16"/>
                    </a:lnTo>
                    <a:lnTo>
                      <a:pt x="178" y="7"/>
                    </a:lnTo>
                    <a:lnTo>
                      <a:pt x="183" y="7"/>
                    </a:lnTo>
                    <a:lnTo>
                      <a:pt x="186" y="8"/>
                    </a:lnTo>
                    <a:lnTo>
                      <a:pt x="188" y="9"/>
                    </a:lnTo>
                    <a:lnTo>
                      <a:pt x="189" y="12"/>
                    </a:lnTo>
                    <a:lnTo>
                      <a:pt x="189" y="8"/>
                    </a:lnTo>
                    <a:lnTo>
                      <a:pt x="188" y="7"/>
                    </a:lnTo>
                    <a:lnTo>
                      <a:pt x="187" y="4"/>
                    </a:lnTo>
                    <a:lnTo>
                      <a:pt x="181" y="0"/>
                    </a:lnTo>
                    <a:lnTo>
                      <a:pt x="179" y="0"/>
                    </a:lnTo>
                  </a:path>
                </a:pathLst>
              </a:custGeom>
              <a:noFill/>
              <a:ln w="0" cap="sq">
                <a:solidFill>
                  <a:srgbClr val="9999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72" name="Freeform 92">
                <a:extLst>
                  <a:ext uri="{FF2B5EF4-FFF2-40B4-BE49-F238E27FC236}">
                    <a16:creationId xmlns:a16="http://schemas.microsoft.com/office/drawing/2014/main" id="{FB2FF3A9-B90B-364A-A4E4-DD6BCA34DBC1}"/>
                  </a:ext>
                </a:extLst>
              </p:cNvPr>
              <p:cNvSpPr>
                <a:spLocks/>
              </p:cNvSpPr>
              <p:nvPr/>
            </p:nvSpPr>
            <p:spPr bwMode="auto">
              <a:xfrm>
                <a:off x="811" y="1495"/>
                <a:ext cx="29" cy="4"/>
              </a:xfrm>
              <a:custGeom>
                <a:avLst/>
                <a:gdLst>
                  <a:gd name="T0" fmla="*/ 5 w 29"/>
                  <a:gd name="T1" fmla="*/ 4 h 4"/>
                  <a:gd name="T2" fmla="*/ 26 w 29"/>
                  <a:gd name="T3" fmla="*/ 4 h 4"/>
                  <a:gd name="T4" fmla="*/ 29 w 29"/>
                  <a:gd name="T5" fmla="*/ 0 h 4"/>
                  <a:gd name="T6" fmla="*/ 0 w 29"/>
                  <a:gd name="T7" fmla="*/ 0 h 4"/>
                  <a:gd name="T8" fmla="*/ 5 w 29"/>
                  <a:gd name="T9" fmla="*/ 4 h 4"/>
                  <a:gd name="T10" fmla="*/ 0 60000 65536"/>
                  <a:gd name="T11" fmla="*/ 0 60000 65536"/>
                  <a:gd name="T12" fmla="*/ 0 60000 65536"/>
                  <a:gd name="T13" fmla="*/ 0 60000 65536"/>
                  <a:gd name="T14" fmla="*/ 0 60000 65536"/>
                  <a:gd name="T15" fmla="*/ 0 w 29"/>
                  <a:gd name="T16" fmla="*/ 0 h 4"/>
                  <a:gd name="T17" fmla="*/ 29 w 29"/>
                  <a:gd name="T18" fmla="*/ 4 h 4"/>
                </a:gdLst>
                <a:ahLst/>
                <a:cxnLst>
                  <a:cxn ang="T10">
                    <a:pos x="T0" y="T1"/>
                  </a:cxn>
                  <a:cxn ang="T11">
                    <a:pos x="T2" y="T3"/>
                  </a:cxn>
                  <a:cxn ang="T12">
                    <a:pos x="T4" y="T5"/>
                  </a:cxn>
                  <a:cxn ang="T13">
                    <a:pos x="T6" y="T7"/>
                  </a:cxn>
                  <a:cxn ang="T14">
                    <a:pos x="T8" y="T9"/>
                  </a:cxn>
                </a:cxnLst>
                <a:rect l="T15" t="T16" r="T17" b="T18"/>
                <a:pathLst>
                  <a:path w="29" h="4">
                    <a:moveTo>
                      <a:pt x="5" y="4"/>
                    </a:moveTo>
                    <a:lnTo>
                      <a:pt x="26" y="4"/>
                    </a:lnTo>
                    <a:lnTo>
                      <a:pt x="29" y="0"/>
                    </a:lnTo>
                    <a:lnTo>
                      <a:pt x="0"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73" name="Freeform 93">
                <a:extLst>
                  <a:ext uri="{FF2B5EF4-FFF2-40B4-BE49-F238E27FC236}">
                    <a16:creationId xmlns:a16="http://schemas.microsoft.com/office/drawing/2014/main" id="{A2F83A67-A277-4A4C-9530-1C833591D763}"/>
                  </a:ext>
                </a:extLst>
              </p:cNvPr>
              <p:cNvSpPr>
                <a:spLocks/>
              </p:cNvSpPr>
              <p:nvPr/>
            </p:nvSpPr>
            <p:spPr bwMode="auto">
              <a:xfrm>
                <a:off x="811" y="1495"/>
                <a:ext cx="29" cy="4"/>
              </a:xfrm>
              <a:custGeom>
                <a:avLst/>
                <a:gdLst>
                  <a:gd name="T0" fmla="*/ 5 w 29"/>
                  <a:gd name="T1" fmla="*/ 4 h 4"/>
                  <a:gd name="T2" fmla="*/ 26 w 29"/>
                  <a:gd name="T3" fmla="*/ 4 h 4"/>
                  <a:gd name="T4" fmla="*/ 29 w 29"/>
                  <a:gd name="T5" fmla="*/ 0 h 4"/>
                  <a:gd name="T6" fmla="*/ 0 w 29"/>
                  <a:gd name="T7" fmla="*/ 0 h 4"/>
                  <a:gd name="T8" fmla="*/ 5 w 29"/>
                  <a:gd name="T9" fmla="*/ 4 h 4"/>
                  <a:gd name="T10" fmla="*/ 0 60000 65536"/>
                  <a:gd name="T11" fmla="*/ 0 60000 65536"/>
                  <a:gd name="T12" fmla="*/ 0 60000 65536"/>
                  <a:gd name="T13" fmla="*/ 0 60000 65536"/>
                  <a:gd name="T14" fmla="*/ 0 60000 65536"/>
                  <a:gd name="T15" fmla="*/ 0 w 29"/>
                  <a:gd name="T16" fmla="*/ 0 h 4"/>
                  <a:gd name="T17" fmla="*/ 29 w 29"/>
                  <a:gd name="T18" fmla="*/ 4 h 4"/>
                </a:gdLst>
                <a:ahLst/>
                <a:cxnLst>
                  <a:cxn ang="T10">
                    <a:pos x="T0" y="T1"/>
                  </a:cxn>
                  <a:cxn ang="T11">
                    <a:pos x="T2" y="T3"/>
                  </a:cxn>
                  <a:cxn ang="T12">
                    <a:pos x="T4" y="T5"/>
                  </a:cxn>
                  <a:cxn ang="T13">
                    <a:pos x="T6" y="T7"/>
                  </a:cxn>
                  <a:cxn ang="T14">
                    <a:pos x="T8" y="T9"/>
                  </a:cxn>
                </a:cxnLst>
                <a:rect l="T15" t="T16" r="T17" b="T18"/>
                <a:pathLst>
                  <a:path w="29" h="4">
                    <a:moveTo>
                      <a:pt x="5" y="4"/>
                    </a:moveTo>
                    <a:lnTo>
                      <a:pt x="26" y="4"/>
                    </a:lnTo>
                    <a:lnTo>
                      <a:pt x="29" y="0"/>
                    </a:lnTo>
                    <a:lnTo>
                      <a:pt x="0" y="0"/>
                    </a:lnTo>
                    <a:lnTo>
                      <a:pt x="5" y="4"/>
                    </a:lnTo>
                  </a:path>
                </a:pathLst>
              </a:custGeom>
              <a:noFill/>
              <a:ln w="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7950" name="Freeform 94">
              <a:extLst>
                <a:ext uri="{FF2B5EF4-FFF2-40B4-BE49-F238E27FC236}">
                  <a16:creationId xmlns:a16="http://schemas.microsoft.com/office/drawing/2014/main" id="{418C896F-F6F2-4344-9B09-60140B1ACFD4}"/>
                </a:ext>
              </a:extLst>
            </p:cNvPr>
            <p:cNvSpPr>
              <a:spLocks/>
            </p:cNvSpPr>
            <p:nvPr/>
          </p:nvSpPr>
          <p:spPr bwMode="auto">
            <a:xfrm rot="-1027540">
              <a:off x="4645" y="1021"/>
              <a:ext cx="453" cy="54"/>
            </a:xfrm>
            <a:custGeom>
              <a:avLst/>
              <a:gdLst>
                <a:gd name="T0" fmla="*/ 0 w 2280"/>
                <a:gd name="T1" fmla="*/ 2 h 170"/>
                <a:gd name="T2" fmla="*/ 0 w 2280"/>
                <a:gd name="T3" fmla="*/ 0 h 170"/>
                <a:gd name="T4" fmla="*/ 1 w 2280"/>
                <a:gd name="T5" fmla="*/ 2 h 170"/>
                <a:gd name="T6" fmla="*/ 1 w 2280"/>
                <a:gd name="T7" fmla="*/ 0 h 170"/>
                <a:gd name="T8" fmla="*/ 2 w 2280"/>
                <a:gd name="T9" fmla="*/ 2 h 170"/>
                <a:gd name="T10" fmla="*/ 3 w 2280"/>
                <a:gd name="T11" fmla="*/ 0 h 170"/>
                <a:gd name="T12" fmla="*/ 3 w 2280"/>
                <a:gd name="T13" fmla="*/ 2 h 170"/>
                <a:gd name="T14" fmla="*/ 4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1" name="Freeform 95">
              <a:extLst>
                <a:ext uri="{FF2B5EF4-FFF2-40B4-BE49-F238E27FC236}">
                  <a16:creationId xmlns:a16="http://schemas.microsoft.com/office/drawing/2014/main" id="{06D37311-8773-9A43-91C0-4FCCFCE0D053}"/>
                </a:ext>
              </a:extLst>
            </p:cNvPr>
            <p:cNvSpPr>
              <a:spLocks/>
            </p:cNvSpPr>
            <p:nvPr/>
          </p:nvSpPr>
          <p:spPr bwMode="auto">
            <a:xfrm rot="2652372" flipV="1">
              <a:off x="4054" y="873"/>
              <a:ext cx="343" cy="47"/>
            </a:xfrm>
            <a:custGeom>
              <a:avLst/>
              <a:gdLst>
                <a:gd name="T0" fmla="*/ 0 w 2280"/>
                <a:gd name="T1" fmla="*/ 1 h 170"/>
                <a:gd name="T2" fmla="*/ 0 w 2280"/>
                <a:gd name="T3" fmla="*/ 0 h 170"/>
                <a:gd name="T4" fmla="*/ 0 w 2280"/>
                <a:gd name="T5" fmla="*/ 1 h 170"/>
                <a:gd name="T6" fmla="*/ 0 w 2280"/>
                <a:gd name="T7" fmla="*/ 0 h 170"/>
                <a:gd name="T8" fmla="*/ 1 w 2280"/>
                <a:gd name="T9" fmla="*/ 1 h 170"/>
                <a:gd name="T10" fmla="*/ 1 w 2280"/>
                <a:gd name="T11" fmla="*/ 0 h 170"/>
                <a:gd name="T12" fmla="*/ 1 w 2280"/>
                <a:gd name="T13" fmla="*/ 1 h 170"/>
                <a:gd name="T14" fmla="*/ 1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2" name="Freeform 96">
              <a:extLst>
                <a:ext uri="{FF2B5EF4-FFF2-40B4-BE49-F238E27FC236}">
                  <a16:creationId xmlns:a16="http://schemas.microsoft.com/office/drawing/2014/main" id="{AA6D623E-D121-1044-B483-96115426F79C}"/>
                </a:ext>
              </a:extLst>
            </p:cNvPr>
            <p:cNvSpPr>
              <a:spLocks/>
            </p:cNvSpPr>
            <p:nvPr/>
          </p:nvSpPr>
          <p:spPr bwMode="auto">
            <a:xfrm rot="-3165589">
              <a:off x="4505" y="848"/>
              <a:ext cx="278" cy="49"/>
            </a:xfrm>
            <a:custGeom>
              <a:avLst/>
              <a:gdLst>
                <a:gd name="T0" fmla="*/ 0 w 2280"/>
                <a:gd name="T1" fmla="*/ 1 h 170"/>
                <a:gd name="T2" fmla="*/ 0 w 2280"/>
                <a:gd name="T3" fmla="*/ 0 h 170"/>
                <a:gd name="T4" fmla="*/ 0 w 2280"/>
                <a:gd name="T5" fmla="*/ 1 h 170"/>
                <a:gd name="T6" fmla="*/ 0 w 2280"/>
                <a:gd name="T7" fmla="*/ 0 h 170"/>
                <a:gd name="T8" fmla="*/ 0 w 2280"/>
                <a:gd name="T9" fmla="*/ 1 h 170"/>
                <a:gd name="T10" fmla="*/ 0 w 2280"/>
                <a:gd name="T11" fmla="*/ 0 h 170"/>
                <a:gd name="T12" fmla="*/ 0 w 2280"/>
                <a:gd name="T13" fmla="*/ 1 h 170"/>
                <a:gd name="T14" fmla="*/ 0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3" name="Freeform 97">
              <a:extLst>
                <a:ext uri="{FF2B5EF4-FFF2-40B4-BE49-F238E27FC236}">
                  <a16:creationId xmlns:a16="http://schemas.microsoft.com/office/drawing/2014/main" id="{24DA612D-6306-544E-B155-DA30BC86A767}"/>
                </a:ext>
              </a:extLst>
            </p:cNvPr>
            <p:cNvSpPr>
              <a:spLocks/>
            </p:cNvSpPr>
            <p:nvPr/>
          </p:nvSpPr>
          <p:spPr bwMode="auto">
            <a:xfrm rot="-1149174">
              <a:off x="3758" y="1211"/>
              <a:ext cx="492" cy="101"/>
            </a:xfrm>
            <a:custGeom>
              <a:avLst/>
              <a:gdLst>
                <a:gd name="T0" fmla="*/ 0 w 980"/>
                <a:gd name="T1" fmla="*/ 37 h 135"/>
                <a:gd name="T2" fmla="*/ 14 w 980"/>
                <a:gd name="T3" fmla="*/ 1 h 135"/>
                <a:gd name="T4" fmla="*/ 29 w 980"/>
                <a:gd name="T5" fmla="*/ 37 h 135"/>
                <a:gd name="T6" fmla="*/ 44 w 980"/>
                <a:gd name="T7" fmla="*/ 0 h 135"/>
                <a:gd name="T8" fmla="*/ 59 w 980"/>
                <a:gd name="T9" fmla="*/ 37 h 135"/>
                <a:gd name="T10" fmla="*/ 59 w 980"/>
                <a:gd name="T11" fmla="*/ 37 h 135"/>
                <a:gd name="T12" fmla="*/ 59 w 980"/>
                <a:gd name="T13" fmla="*/ 37 h 135"/>
                <a:gd name="T14" fmla="*/ 59 w 980"/>
                <a:gd name="T15" fmla="*/ 34 h 135"/>
                <a:gd name="T16" fmla="*/ 0 60000 65536"/>
                <a:gd name="T17" fmla="*/ 0 60000 65536"/>
                <a:gd name="T18" fmla="*/ 0 60000 65536"/>
                <a:gd name="T19" fmla="*/ 0 60000 65536"/>
                <a:gd name="T20" fmla="*/ 0 60000 65536"/>
                <a:gd name="T21" fmla="*/ 0 60000 65536"/>
                <a:gd name="T22" fmla="*/ 0 60000 65536"/>
                <a:gd name="T23" fmla="*/ 0 60000 65536"/>
                <a:gd name="T24" fmla="*/ 0 w 980"/>
                <a:gd name="T25" fmla="*/ 0 h 135"/>
                <a:gd name="T26" fmla="*/ 980 w 980"/>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0" h="135">
                  <a:moveTo>
                    <a:pt x="0" y="116"/>
                  </a:moveTo>
                  <a:cubicBezTo>
                    <a:pt x="35" y="98"/>
                    <a:pt x="131" y="4"/>
                    <a:pt x="209" y="4"/>
                  </a:cubicBezTo>
                  <a:cubicBezTo>
                    <a:pt x="285" y="4"/>
                    <a:pt x="380" y="117"/>
                    <a:pt x="460" y="116"/>
                  </a:cubicBezTo>
                  <a:cubicBezTo>
                    <a:pt x="540" y="115"/>
                    <a:pt x="606" y="0"/>
                    <a:pt x="686" y="0"/>
                  </a:cubicBezTo>
                  <a:cubicBezTo>
                    <a:pt x="766" y="0"/>
                    <a:pt x="896" y="97"/>
                    <a:pt x="938" y="116"/>
                  </a:cubicBezTo>
                  <a:cubicBezTo>
                    <a:pt x="980" y="135"/>
                    <a:pt x="937" y="117"/>
                    <a:pt x="936" y="117"/>
                  </a:cubicBezTo>
                  <a:cubicBezTo>
                    <a:pt x="935" y="117"/>
                    <a:pt x="931" y="118"/>
                    <a:pt x="930" y="117"/>
                  </a:cubicBezTo>
                  <a:cubicBezTo>
                    <a:pt x="929" y="116"/>
                    <a:pt x="930" y="112"/>
                    <a:pt x="930" y="111"/>
                  </a:cubicBezTo>
                </a:path>
              </a:pathLst>
            </a:custGeom>
            <a:noFill/>
            <a:ln w="28575"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4" name="Freeform 98">
              <a:extLst>
                <a:ext uri="{FF2B5EF4-FFF2-40B4-BE49-F238E27FC236}">
                  <a16:creationId xmlns:a16="http://schemas.microsoft.com/office/drawing/2014/main" id="{A6789BFD-46CC-4141-A4B3-91AAC8660F97}"/>
                </a:ext>
              </a:extLst>
            </p:cNvPr>
            <p:cNvSpPr>
              <a:spLocks/>
            </p:cNvSpPr>
            <p:nvPr/>
          </p:nvSpPr>
          <p:spPr bwMode="auto">
            <a:xfrm rot="-9502163">
              <a:off x="3966" y="1047"/>
              <a:ext cx="298" cy="46"/>
            </a:xfrm>
            <a:custGeom>
              <a:avLst/>
              <a:gdLst>
                <a:gd name="T0" fmla="*/ 0 w 2280"/>
                <a:gd name="T1" fmla="*/ 1 h 170"/>
                <a:gd name="T2" fmla="*/ 0 w 2280"/>
                <a:gd name="T3" fmla="*/ 0 h 170"/>
                <a:gd name="T4" fmla="*/ 0 w 2280"/>
                <a:gd name="T5" fmla="*/ 1 h 170"/>
                <a:gd name="T6" fmla="*/ 0 w 2280"/>
                <a:gd name="T7" fmla="*/ 0 h 170"/>
                <a:gd name="T8" fmla="*/ 0 w 2280"/>
                <a:gd name="T9" fmla="*/ 1 h 170"/>
                <a:gd name="T10" fmla="*/ 1 w 2280"/>
                <a:gd name="T11" fmla="*/ 0 h 170"/>
                <a:gd name="T12" fmla="*/ 1 w 2280"/>
                <a:gd name="T13" fmla="*/ 1 h 170"/>
                <a:gd name="T14" fmla="*/ 1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955" name="Freeform 99">
              <a:extLst>
                <a:ext uri="{FF2B5EF4-FFF2-40B4-BE49-F238E27FC236}">
                  <a16:creationId xmlns:a16="http://schemas.microsoft.com/office/drawing/2014/main" id="{5C32EAC9-C8B0-FE42-A5D5-F47415940067}"/>
                </a:ext>
              </a:extLst>
            </p:cNvPr>
            <p:cNvSpPr>
              <a:spLocks/>
            </p:cNvSpPr>
            <p:nvPr/>
          </p:nvSpPr>
          <p:spPr bwMode="auto">
            <a:xfrm rot="1016105">
              <a:off x="4653" y="1297"/>
              <a:ext cx="516" cy="51"/>
            </a:xfrm>
            <a:custGeom>
              <a:avLst/>
              <a:gdLst>
                <a:gd name="T0" fmla="*/ 0 w 2280"/>
                <a:gd name="T1" fmla="*/ 2 h 170"/>
                <a:gd name="T2" fmla="*/ 1 w 2280"/>
                <a:gd name="T3" fmla="*/ 0 h 170"/>
                <a:gd name="T4" fmla="*/ 2 w 2280"/>
                <a:gd name="T5" fmla="*/ 2 h 170"/>
                <a:gd name="T6" fmla="*/ 2 w 2280"/>
                <a:gd name="T7" fmla="*/ 0 h 170"/>
                <a:gd name="T8" fmla="*/ 3 w 2280"/>
                <a:gd name="T9" fmla="*/ 2 h 170"/>
                <a:gd name="T10" fmla="*/ 4 w 2280"/>
                <a:gd name="T11" fmla="*/ 0 h 170"/>
                <a:gd name="T12" fmla="*/ 5 w 2280"/>
                <a:gd name="T13" fmla="*/ 2 h 170"/>
                <a:gd name="T14" fmla="*/ 6 w 2280"/>
                <a:gd name="T15" fmla="*/ 0 h 170"/>
                <a:gd name="T16" fmla="*/ 0 60000 65536"/>
                <a:gd name="T17" fmla="*/ 0 60000 65536"/>
                <a:gd name="T18" fmla="*/ 0 60000 65536"/>
                <a:gd name="T19" fmla="*/ 0 60000 65536"/>
                <a:gd name="T20" fmla="*/ 0 60000 65536"/>
                <a:gd name="T21" fmla="*/ 0 60000 65536"/>
                <a:gd name="T22" fmla="*/ 0 60000 65536"/>
                <a:gd name="T23" fmla="*/ 0 60000 65536"/>
                <a:gd name="T24" fmla="*/ 0 w 2280"/>
                <a:gd name="T25" fmla="*/ 0 h 170"/>
                <a:gd name="T26" fmla="*/ 2280 w 2280"/>
                <a:gd name="T27" fmla="*/ 170 h 1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0" h="170">
                  <a:moveTo>
                    <a:pt x="0" y="163"/>
                  </a:moveTo>
                  <a:cubicBezTo>
                    <a:pt x="47" y="138"/>
                    <a:pt x="178" y="7"/>
                    <a:pt x="282" y="7"/>
                  </a:cubicBezTo>
                  <a:cubicBezTo>
                    <a:pt x="386" y="7"/>
                    <a:pt x="516" y="164"/>
                    <a:pt x="624" y="163"/>
                  </a:cubicBezTo>
                  <a:cubicBezTo>
                    <a:pt x="732" y="162"/>
                    <a:pt x="822" y="1"/>
                    <a:pt x="930" y="1"/>
                  </a:cubicBezTo>
                  <a:cubicBezTo>
                    <a:pt x="1038" y="1"/>
                    <a:pt x="1157" y="163"/>
                    <a:pt x="1272" y="163"/>
                  </a:cubicBezTo>
                  <a:cubicBezTo>
                    <a:pt x="1387" y="163"/>
                    <a:pt x="1508" y="0"/>
                    <a:pt x="1620" y="1"/>
                  </a:cubicBezTo>
                  <a:cubicBezTo>
                    <a:pt x="1732" y="2"/>
                    <a:pt x="1834" y="168"/>
                    <a:pt x="1944" y="169"/>
                  </a:cubicBezTo>
                  <a:cubicBezTo>
                    <a:pt x="2054" y="170"/>
                    <a:pt x="2210" y="41"/>
                    <a:pt x="2280" y="7"/>
                  </a:cubicBezTo>
                </a:path>
              </a:pathLst>
            </a:custGeom>
            <a:noFill/>
            <a:ln w="19050" cap="flat"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11844" name="Rectangle 100">
            <a:extLst>
              <a:ext uri="{FF2B5EF4-FFF2-40B4-BE49-F238E27FC236}">
                <a16:creationId xmlns:a16="http://schemas.microsoft.com/office/drawing/2014/main" id="{508C77F4-08FE-F548-BEC4-C739468B0FCF}"/>
              </a:ext>
            </a:extLst>
          </p:cNvPr>
          <p:cNvSpPr>
            <a:spLocks noChangeArrowheads="1"/>
          </p:cNvSpPr>
          <p:nvPr/>
        </p:nvSpPr>
        <p:spPr bwMode="auto">
          <a:xfrm>
            <a:off x="5526088" y="4330700"/>
            <a:ext cx="2076450" cy="419100"/>
          </a:xfrm>
          <a:prstGeom prst="rect">
            <a:avLst/>
          </a:prstGeom>
          <a:noFill/>
          <a:ln>
            <a:noFill/>
          </a:ln>
          <a:effectLst>
            <a:outerShdw dist="107763" dir="2700000" algn="ctr" rotWithShape="0">
              <a:srgbClr val="0D303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p>
            <a:pPr>
              <a:lnSpc>
                <a:spcPct val="100000"/>
              </a:lnSpc>
              <a:spcBef>
                <a:spcPct val="0"/>
              </a:spcBef>
              <a:spcAft>
                <a:spcPct val="0"/>
              </a:spcAft>
              <a:buClrTx/>
              <a:buSzTx/>
              <a:buFontTx/>
              <a:buNone/>
              <a:defRPr/>
            </a:pPr>
            <a:endParaRPr lang="en-US" altLang="he-IL" sz="2400">
              <a:solidFill>
                <a:schemeClr val="tx1"/>
              </a:solidFill>
              <a:effectLst>
                <a:outerShdw blurRad="38100" dist="38100" dir="2700000" algn="tl">
                  <a:srgbClr val="000000"/>
                </a:outerShdw>
              </a:effectLst>
              <a:ea typeface="Arial Unicode MS" pitchFamily="34" charset="-128"/>
              <a:cs typeface="Arial Unicode MS" pitchFamily="34" charset="-128"/>
            </a:endParaRPr>
          </a:p>
        </p:txBody>
      </p:sp>
      <p:graphicFrame>
        <p:nvGraphicFramePr>
          <p:cNvPr id="167943" name="Object 101">
            <a:extLst>
              <a:ext uri="{FF2B5EF4-FFF2-40B4-BE49-F238E27FC236}">
                <a16:creationId xmlns:a16="http://schemas.microsoft.com/office/drawing/2014/main" id="{E099C6C6-2BE4-BE4B-ADB7-042807FB9E7D}"/>
              </a:ext>
            </a:extLst>
          </p:cNvPr>
          <p:cNvGraphicFramePr>
            <a:graphicFrameLocks/>
          </p:cNvGraphicFramePr>
          <p:nvPr/>
        </p:nvGraphicFramePr>
        <p:xfrm>
          <a:off x="3048000" y="1676400"/>
          <a:ext cx="2819400" cy="1333500"/>
        </p:xfrm>
        <a:graphic>
          <a:graphicData uri="http://schemas.openxmlformats.org/presentationml/2006/ole">
            <mc:AlternateContent xmlns:mc="http://schemas.openxmlformats.org/markup-compatibility/2006">
              <mc:Choice xmlns:v="urn:schemas-microsoft-com:vml" Requires="v">
                <p:oleObj spid="_x0000_s40980" name="Microsoft ClipArt Gallery" r:id="rId4" imgW="34404300" imgH="21983700" progId="MS_ClipArt_Gallery">
                  <p:embed/>
                </p:oleObj>
              </mc:Choice>
              <mc:Fallback>
                <p:oleObj name="Microsoft ClipArt Gallery" r:id="rId4" imgW="34404300" imgH="21983700" progId="MS_ClipArt_Gallery">
                  <p:embed/>
                  <p:pic>
                    <p:nvPicPr>
                      <p:cNvPr id="167943" name="Object 101">
                        <a:extLst>
                          <a:ext uri="{FF2B5EF4-FFF2-40B4-BE49-F238E27FC236}">
                            <a16:creationId xmlns:a16="http://schemas.microsoft.com/office/drawing/2014/main" id="{E099C6C6-2BE4-BE4B-ADB7-042807FB9E7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676400"/>
                        <a:ext cx="28194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7944" name="Rectangle 102">
            <a:extLst>
              <a:ext uri="{FF2B5EF4-FFF2-40B4-BE49-F238E27FC236}">
                <a16:creationId xmlns:a16="http://schemas.microsoft.com/office/drawing/2014/main" id="{B5E77441-BC58-984D-AFB3-346A5D67837E}"/>
              </a:ext>
            </a:extLst>
          </p:cNvPr>
          <p:cNvSpPr>
            <a:spLocks noChangeArrowheads="1"/>
          </p:cNvSpPr>
          <p:nvPr/>
        </p:nvSpPr>
        <p:spPr bwMode="auto">
          <a:xfrm>
            <a:off x="5410200" y="2590800"/>
            <a:ext cx="2667000" cy="419100"/>
          </a:xfrm>
          <a:prstGeom prst="rect">
            <a:avLst/>
          </a:prstGeom>
          <a:noFill/>
          <a:ln>
            <a:noFill/>
          </a:ln>
          <a:effectLst>
            <a:outerShdw dist="107763" dir="2700000" algn="ctr" rotWithShape="0">
              <a:srgbClr val="0D303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pPr>
              <a:lnSpc>
                <a:spcPct val="100000"/>
              </a:lnSpc>
              <a:spcBef>
                <a:spcPct val="0"/>
              </a:spcBef>
              <a:spcAft>
                <a:spcPct val="0"/>
              </a:spcAft>
              <a:buClrTx/>
              <a:buSzTx/>
              <a:buFontTx/>
              <a:buNone/>
            </a:pPr>
            <a:endParaRPr lang="en-US" altLang="en-US" sz="2400">
              <a:solidFill>
                <a:schemeClr val="tx1"/>
              </a:solidFill>
            </a:endParaRPr>
          </a:p>
        </p:txBody>
      </p:sp>
      <p:grpSp>
        <p:nvGrpSpPr>
          <p:cNvPr id="167945" name="Group 103">
            <a:extLst>
              <a:ext uri="{FF2B5EF4-FFF2-40B4-BE49-F238E27FC236}">
                <a16:creationId xmlns:a16="http://schemas.microsoft.com/office/drawing/2014/main" id="{4B32892C-87AC-B946-8FB1-103493C6E53F}"/>
              </a:ext>
            </a:extLst>
          </p:cNvPr>
          <p:cNvGrpSpPr>
            <a:grpSpLocks/>
          </p:cNvGrpSpPr>
          <p:nvPr/>
        </p:nvGrpSpPr>
        <p:grpSpPr bwMode="auto">
          <a:xfrm>
            <a:off x="5715000" y="2590800"/>
            <a:ext cx="3429000" cy="4267200"/>
            <a:chOff x="3504" y="1584"/>
            <a:chExt cx="2160" cy="2688"/>
          </a:xfrm>
        </p:grpSpPr>
        <p:sp>
          <p:nvSpPr>
            <p:cNvPr id="167946" name="Text Box 104">
              <a:extLst>
                <a:ext uri="{FF2B5EF4-FFF2-40B4-BE49-F238E27FC236}">
                  <a16:creationId xmlns:a16="http://schemas.microsoft.com/office/drawing/2014/main" id="{0D7D3733-59A2-FB4F-A0AE-37E87E9D1338}"/>
                </a:ext>
              </a:extLst>
            </p:cNvPr>
            <p:cNvSpPr txBox="1">
              <a:spLocks noChangeArrowheads="1"/>
            </p:cNvSpPr>
            <p:nvPr/>
          </p:nvSpPr>
          <p:spPr bwMode="auto">
            <a:xfrm>
              <a:off x="3504" y="1584"/>
              <a:ext cx="1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pPr algn="l" eaLnBrk="1" hangingPunct="1">
                <a:lnSpc>
                  <a:spcPct val="100000"/>
                </a:lnSpc>
                <a:spcBef>
                  <a:spcPct val="50000"/>
                </a:spcBef>
                <a:spcAft>
                  <a:spcPct val="0"/>
                </a:spcAft>
                <a:buClrTx/>
                <a:buSzTx/>
                <a:buFontTx/>
                <a:buNone/>
              </a:pPr>
              <a:r>
                <a:rPr lang="en-US" altLang="en-US" sz="2400">
                  <a:solidFill>
                    <a:schemeClr val="tx1"/>
                  </a:solidFill>
                </a:rPr>
                <a:t>Broad Spectrum</a:t>
              </a:r>
            </a:p>
          </p:txBody>
        </p:sp>
        <p:sp>
          <p:nvSpPr>
            <p:cNvPr id="1311849" name="Text Box 105">
              <a:extLst>
                <a:ext uri="{FF2B5EF4-FFF2-40B4-BE49-F238E27FC236}">
                  <a16:creationId xmlns:a16="http://schemas.microsoft.com/office/drawing/2014/main" id="{7FE0BB68-175D-AF48-B34D-576C361FA941}"/>
                </a:ext>
              </a:extLst>
            </p:cNvPr>
            <p:cNvSpPr txBox="1">
              <a:spLocks noChangeArrowheads="1"/>
            </p:cNvSpPr>
            <p:nvPr/>
          </p:nvSpPr>
          <p:spPr bwMode="auto">
            <a:xfrm>
              <a:off x="3504" y="2688"/>
              <a:ext cx="2160" cy="288"/>
            </a:xfrm>
            <a:prstGeom prst="rect">
              <a:avLst/>
            </a:prstGeom>
            <a:noFill/>
            <a:ln w="9525">
              <a:noFill/>
              <a:miter lim="800000"/>
              <a:headEnd/>
              <a:tailEnd/>
            </a:ln>
            <a:effectLst/>
          </p:spPr>
          <p:txBody>
            <a:bodyPr>
              <a:spAutoFit/>
            </a:bodyPr>
            <a:lstStyle/>
            <a:p>
              <a:pPr algn="l" eaLnBrk="1" hangingPunct="1">
                <a:lnSpc>
                  <a:spcPct val="100000"/>
                </a:lnSpc>
                <a:spcBef>
                  <a:spcPct val="50000"/>
                </a:spcBef>
                <a:spcAft>
                  <a:spcPct val="0"/>
                </a:spcAft>
                <a:buClrTx/>
                <a:buSzTx/>
                <a:buFontTx/>
                <a:buNone/>
                <a:defRPr/>
              </a:pPr>
              <a:r>
                <a:rPr lang="en-US" altLang="he-IL" sz="2400">
                  <a:solidFill>
                    <a:schemeClr val="tx1"/>
                  </a:solidFill>
                  <a:ea typeface="Arial Unicode MS" pitchFamily="34" charset="-128"/>
                  <a:cs typeface="Times New Roman" pitchFamily="18" charset="0"/>
                </a:rPr>
                <a:t>Non</a:t>
              </a:r>
              <a:r>
                <a:rPr lang="en-US" altLang="he-IL" sz="2400">
                  <a:solidFill>
                    <a:schemeClr val="tx1"/>
                  </a:solidFill>
                  <a:effectLst>
                    <a:outerShdw blurRad="38100" dist="38100" dir="2700000" algn="tl">
                      <a:srgbClr val="000000"/>
                    </a:outerShdw>
                  </a:effectLst>
                  <a:ea typeface="Arial Unicode MS" pitchFamily="34" charset="-128"/>
                  <a:cs typeface="Times New Roman" pitchFamily="18" charset="0"/>
                </a:rPr>
                <a:t>-coherent</a:t>
              </a:r>
              <a:endParaRPr lang="en-US" sz="2400">
                <a:solidFill>
                  <a:schemeClr val="tx1"/>
                </a:solidFill>
                <a:effectLst>
                  <a:outerShdw blurRad="38100" dist="38100" dir="2700000" algn="tl">
                    <a:srgbClr val="000000"/>
                  </a:outerShdw>
                </a:effectLst>
                <a:ea typeface="Arial Unicode MS" pitchFamily="34" charset="-128"/>
                <a:cs typeface="Times New Roman" pitchFamily="18" charset="0"/>
              </a:endParaRPr>
            </a:p>
          </p:txBody>
        </p:sp>
        <p:sp>
          <p:nvSpPr>
            <p:cNvPr id="167948" name="Text Box 106">
              <a:extLst>
                <a:ext uri="{FF2B5EF4-FFF2-40B4-BE49-F238E27FC236}">
                  <a16:creationId xmlns:a16="http://schemas.microsoft.com/office/drawing/2014/main" id="{2E2C1953-22DA-FF4F-A354-DF1644D21EF3}"/>
                </a:ext>
              </a:extLst>
            </p:cNvPr>
            <p:cNvSpPr txBox="1">
              <a:spLocks noChangeArrowheads="1"/>
            </p:cNvSpPr>
            <p:nvPr/>
          </p:nvSpPr>
          <p:spPr bwMode="auto">
            <a:xfrm>
              <a:off x="3504" y="3754"/>
              <a:ext cx="1632"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panose="02020603050405020304" pitchFamily="18" charset="0"/>
                  <a:ea typeface="ＭＳ Ｐゴシック" panose="020B0600070205080204" pitchFamily="34" charset="-128"/>
                </a:defRPr>
              </a:lvl1pPr>
              <a:lvl2pPr marL="742950" indent="-285750">
                <a:defRPr kumimoji="1" sz="3000" b="1">
                  <a:solidFill>
                    <a:srgbClr val="FFFFFF"/>
                  </a:solidFill>
                  <a:latin typeface="Times New Roman" panose="02020603050405020304" pitchFamily="18" charset="0"/>
                  <a:ea typeface="ＭＳ Ｐゴシック" panose="020B0600070205080204" pitchFamily="34" charset="-128"/>
                </a:defRPr>
              </a:lvl2pPr>
              <a:lvl3pPr marL="1143000" indent="-228600">
                <a:defRPr kumimoji="1" sz="3000" b="1">
                  <a:solidFill>
                    <a:srgbClr val="FFFFFF"/>
                  </a:solidFill>
                  <a:latin typeface="Times New Roman" panose="02020603050405020304" pitchFamily="18" charset="0"/>
                  <a:ea typeface="ＭＳ Ｐゴシック" panose="020B0600070205080204" pitchFamily="34" charset="-128"/>
                </a:defRPr>
              </a:lvl3pPr>
              <a:lvl4pPr marL="1600200" indent="-228600">
                <a:defRPr kumimoji="1" sz="3000" b="1">
                  <a:solidFill>
                    <a:srgbClr val="FFFFFF"/>
                  </a:solidFill>
                  <a:latin typeface="Times New Roman" panose="02020603050405020304" pitchFamily="18" charset="0"/>
                  <a:ea typeface="ＭＳ Ｐゴシック" panose="020B0600070205080204" pitchFamily="34" charset="-128"/>
                </a:defRPr>
              </a:lvl4pPr>
              <a:lvl5pPr marL="2057400" indent="-228600">
                <a:defRPr kumimoji="1" sz="3000" b="1">
                  <a:solidFill>
                    <a:srgbClr val="FFFFFF"/>
                  </a:solidFill>
                  <a:latin typeface="Times New Roman" panose="02020603050405020304" pitchFamily="18" charset="0"/>
                  <a:ea typeface="ＭＳ Ｐゴシック" panose="020B0600070205080204" pitchFamily="34" charset="-128"/>
                </a:defRPr>
              </a:lvl5pPr>
              <a:lvl6pPr marL="25146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6pPr>
              <a:lvl7pPr marL="29718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7pPr>
              <a:lvl8pPr marL="34290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8pPr>
              <a:lvl9pPr marL="3886200" indent="-228600" algn="ctr" eaLnBrk="0" fontAlgn="base" hangingPunct="0">
                <a:lnSpc>
                  <a:spcPct val="90000"/>
                </a:lnSpc>
                <a:spcBef>
                  <a:spcPct val="20000"/>
                </a:spcBef>
                <a:spcAft>
                  <a:spcPct val="70000"/>
                </a:spcAft>
                <a:buClr>
                  <a:srgbClr val="00CC99"/>
                </a:buClr>
                <a:buSzPct val="115000"/>
                <a:buFont typeface="CommonBullets" pitchFamily="34" charset="2"/>
                <a:buChar char="!"/>
                <a:defRPr kumimoji="1" sz="3000" b="1">
                  <a:solidFill>
                    <a:srgbClr val="FFFFFF"/>
                  </a:solidFill>
                  <a:latin typeface="Times New Roman" panose="02020603050405020304" pitchFamily="18" charset="0"/>
                  <a:ea typeface="ＭＳ Ｐゴシック" panose="020B0600070205080204" pitchFamily="34" charset="-128"/>
                </a:defRPr>
              </a:lvl9pPr>
            </a:lstStyle>
            <a:p>
              <a:pPr algn="l" eaLnBrk="1" hangingPunct="1">
                <a:lnSpc>
                  <a:spcPct val="100000"/>
                </a:lnSpc>
                <a:spcBef>
                  <a:spcPct val="50000"/>
                </a:spcBef>
                <a:spcAft>
                  <a:spcPct val="0"/>
                </a:spcAft>
                <a:buClrTx/>
                <a:buSzTx/>
                <a:buFontTx/>
                <a:buNone/>
              </a:pPr>
              <a:r>
                <a:rPr lang="en-US" altLang="en-US" sz="2400">
                  <a:solidFill>
                    <a:schemeClr val="tx1"/>
                  </a:solidFill>
                </a:rPr>
                <a:t>Non-collimated (divergent)</a:t>
              </a:r>
            </a:p>
          </p:txBody>
        </p:sp>
      </p:grpSp>
    </p:spTree>
    <p:extLst>
      <p:ext uri="{BB962C8B-B14F-4D97-AF65-F5344CB8AC3E}">
        <p14:creationId xmlns:p14="http://schemas.microsoft.com/office/powerpoint/2010/main" val="1590452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a:extLst>
              <a:ext uri="{FF2B5EF4-FFF2-40B4-BE49-F238E27FC236}">
                <a16:creationId xmlns:a16="http://schemas.microsoft.com/office/drawing/2014/main" id="{C0C9CEBE-6441-8542-9C9E-B613A9F24E23}"/>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3014" name="Picture 6" descr="Image result for image: flash white light">
            <a:extLst>
              <a:ext uri="{FF2B5EF4-FFF2-40B4-BE49-F238E27FC236}">
                <a16:creationId xmlns:a16="http://schemas.microsoft.com/office/drawing/2014/main" id="{152F7E63-C0B7-8746-B5C5-E9DA1B369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066" y="2420925"/>
            <a:ext cx="5448693" cy="305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65472"/>
      </p:ext>
    </p:extLst>
  </p:cSld>
  <p:clrMapOvr>
    <a:masterClrMapping/>
  </p:clrMapOvr>
  <p:transition advClick="0" advTm="6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a:extLst>
              <a:ext uri="{FF2B5EF4-FFF2-40B4-BE49-F238E27FC236}">
                <a16:creationId xmlns:a16="http://schemas.microsoft.com/office/drawing/2014/main" id="{B9CED432-25A1-E440-8FAD-A4CB00B82949}"/>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7106" name="Picture 2" descr="Image result for IPL light guide mirror">
            <a:extLst>
              <a:ext uri="{FF2B5EF4-FFF2-40B4-BE49-F238E27FC236}">
                <a16:creationId xmlns:a16="http://schemas.microsoft.com/office/drawing/2014/main" id="{38CB088D-8533-BA43-A974-241717210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89" y="1565555"/>
            <a:ext cx="3286048" cy="433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920360"/>
      </p:ext>
    </p:extLst>
  </p:cSld>
  <p:clrMapOvr>
    <a:masterClrMapping/>
  </p:clrMapOvr>
  <p:transition advClick="0" advTm="6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a:extLst>
              <a:ext uri="{FF2B5EF4-FFF2-40B4-BE49-F238E27FC236}">
                <a16:creationId xmlns:a16="http://schemas.microsoft.com/office/drawing/2014/main" id="{44A62566-573B-0F4B-8E48-D7FE528F6A1E}"/>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5058" name="Picture 2" descr="Image result for smoothcool IPL filters">
            <a:extLst>
              <a:ext uri="{FF2B5EF4-FFF2-40B4-BE49-F238E27FC236}">
                <a16:creationId xmlns:a16="http://schemas.microsoft.com/office/drawing/2014/main" id="{1322BB39-08F9-EE41-87E6-A384D0588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594312"/>
            <a:ext cx="2864700" cy="1780088"/>
          </a:xfrm>
          <a:prstGeom prst="rect">
            <a:avLst/>
          </a:prstGeom>
          <a:noFill/>
          <a:extLst>
            <a:ext uri="{909E8E84-426E-40DD-AFC4-6F175D3DCCD1}">
              <a14:hiddenFill xmlns:a14="http://schemas.microsoft.com/office/drawing/2010/main">
                <a:solidFill>
                  <a:srgbClr val="FFFFFF"/>
                </a:solidFill>
              </a14:hiddenFill>
            </a:ext>
          </a:extLst>
        </p:spPr>
      </p:pic>
      <p:pic>
        <p:nvPicPr>
          <p:cNvPr id="44034" name="Picture 2" descr="Image result for image: smoothcool filters">
            <a:extLst>
              <a:ext uri="{FF2B5EF4-FFF2-40B4-BE49-F238E27FC236}">
                <a16:creationId xmlns:a16="http://schemas.microsoft.com/office/drawing/2014/main" id="{17FFA472-D6D7-A94D-B8EC-C7B8DBFE76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51" y="3465556"/>
            <a:ext cx="60325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869722"/>
      </p:ext>
    </p:extLst>
  </p:cSld>
  <p:clrMapOvr>
    <a:masterClrMapping/>
  </p:clrMapOvr>
  <p:transition advClick="0" advTm="6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1613CFA5-F604-7443-80B8-C00F01FD5EFF}"/>
              </a:ext>
            </a:extLst>
          </p:cNvPr>
          <p:cNvSpPr>
            <a:spLocks noGrp="1" noRot="1" noChangeArrowheads="1"/>
          </p:cNvSpPr>
          <p:nvPr>
            <p:ph type="title"/>
          </p:nvPr>
        </p:nvSpPr>
        <p:spPr/>
        <p:txBody>
          <a:bodyPr/>
          <a:lstStyle/>
          <a:p>
            <a:pPr eaLnBrk="1" hangingPunct="1"/>
            <a:r>
              <a:rPr lang="en-US" altLang="en-US">
                <a:ea typeface="ＭＳ Ｐゴシック" panose="020B0600070205080204" pitchFamily="34" charset="-128"/>
              </a:rPr>
              <a:t>Pulsed Light</a:t>
            </a:r>
          </a:p>
        </p:txBody>
      </p:sp>
      <p:pic>
        <p:nvPicPr>
          <p:cNvPr id="46084" name="Picture 4" descr="Image result for IPL light guide">
            <a:extLst>
              <a:ext uri="{FF2B5EF4-FFF2-40B4-BE49-F238E27FC236}">
                <a16:creationId xmlns:a16="http://schemas.microsoft.com/office/drawing/2014/main" id="{C53C0CAA-70AD-734A-A25B-9C5EE8DA8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3657" y="1949002"/>
            <a:ext cx="4596685" cy="459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28202"/>
      </p:ext>
    </p:extLst>
  </p:cSld>
  <p:clrMapOvr>
    <a:masterClrMapping/>
  </p:clrMapOvr>
  <p:transition advClick="0" advTm="6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1613CFA5-F604-7443-80B8-C00F01FD5EFF}"/>
              </a:ext>
            </a:extLst>
          </p:cNvPr>
          <p:cNvSpPr>
            <a:spLocks noGrp="1" noRot="1" noChangeArrowheads="1"/>
          </p:cNvSpPr>
          <p:nvPr>
            <p:ph type="title"/>
          </p:nvPr>
        </p:nvSpPr>
        <p:spPr>
          <a:xfrm>
            <a:off x="457200" y="274638"/>
            <a:ext cx="8229600" cy="1143000"/>
          </a:xfrm>
        </p:spPr>
        <p:txBody>
          <a:bodyPr anchor="b">
            <a:normAutofit/>
          </a:bodyPr>
          <a:lstStyle/>
          <a:p>
            <a:pPr eaLnBrk="1" hangingPunct="1"/>
            <a:r>
              <a:rPr lang="en-US" altLang="en-US"/>
              <a:t>Pulsed Light</a:t>
            </a:r>
          </a:p>
        </p:txBody>
      </p:sp>
      <p:pic>
        <p:nvPicPr>
          <p:cNvPr id="50178" name="Picture 2" descr="Image result for ipl treatment ultrasound gel face">
            <a:extLst>
              <a:ext uri="{FF2B5EF4-FFF2-40B4-BE49-F238E27FC236}">
                <a16:creationId xmlns:a16="http://schemas.microsoft.com/office/drawing/2014/main" id="{019FB8E1-9E4A-DA4E-916F-A3323AC49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38" y="1793821"/>
            <a:ext cx="5702924" cy="427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568433"/>
      </p:ext>
    </p:extLst>
  </p:cSld>
  <p:clrMapOvr>
    <a:masterClrMapping/>
  </p:clrMapOvr>
  <p:transition advClick="0" advTm="6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1613CFA5-F604-7443-80B8-C00F01FD5EFF}"/>
              </a:ext>
            </a:extLst>
          </p:cNvPr>
          <p:cNvSpPr>
            <a:spLocks noGrp="1" noRot="1" noChangeArrowheads="1"/>
          </p:cNvSpPr>
          <p:nvPr>
            <p:ph type="title"/>
          </p:nvPr>
        </p:nvSpPr>
        <p:spPr>
          <a:xfrm>
            <a:off x="457200" y="274638"/>
            <a:ext cx="8229600" cy="1143000"/>
          </a:xfrm>
        </p:spPr>
        <p:txBody>
          <a:bodyPr anchor="b">
            <a:normAutofit/>
          </a:bodyPr>
          <a:lstStyle/>
          <a:p>
            <a:pPr eaLnBrk="1" hangingPunct="1"/>
            <a:r>
              <a:rPr lang="en-US" altLang="en-US"/>
              <a:t>Pulsed Light</a:t>
            </a:r>
          </a:p>
        </p:txBody>
      </p:sp>
      <p:pic>
        <p:nvPicPr>
          <p:cNvPr id="5" name="Picture 2" descr="Image result for image: IPL machine">
            <a:extLst>
              <a:ext uri="{FF2B5EF4-FFF2-40B4-BE49-F238E27FC236}">
                <a16:creationId xmlns:a16="http://schemas.microsoft.com/office/drawing/2014/main" id="{46A20DB6-F897-FB43-A7F5-DF2CAEE65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86" y="2247826"/>
            <a:ext cx="4299714" cy="30142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image: smoothcool filters">
            <a:extLst>
              <a:ext uri="{FF2B5EF4-FFF2-40B4-BE49-F238E27FC236}">
                <a16:creationId xmlns:a16="http://schemas.microsoft.com/office/drawing/2014/main" id="{1D835836-F537-B849-9030-9150B14538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73446" y="3848100"/>
            <a:ext cx="4038600" cy="1908238"/>
          </a:xfrm>
          <a:prstGeom prst="rect">
            <a:avLst/>
          </a:prstGeom>
          <a:solidFill>
            <a:srgbClr val="FFFFFF"/>
          </a:solidFill>
        </p:spPr>
      </p:pic>
    </p:spTree>
    <p:extLst>
      <p:ext uri="{BB962C8B-B14F-4D97-AF65-F5344CB8AC3E}">
        <p14:creationId xmlns:p14="http://schemas.microsoft.com/office/powerpoint/2010/main" val="1513537543"/>
      </p:ext>
    </p:extLst>
  </p:cSld>
  <p:clrMapOvr>
    <a:masterClrMapping/>
  </p:clrMapOvr>
  <p:transition advClick="0" advTm="6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ChangeArrowheads="1"/>
          </p:cNvSpPr>
          <p:nvPr>
            <p:ph type="title"/>
          </p:nvPr>
        </p:nvSpPr>
        <p:spPr/>
        <p:txBody>
          <a:bodyPr/>
          <a:lstStyle/>
          <a:p>
            <a:pPr eaLnBrk="1" hangingPunct="1"/>
            <a:r>
              <a:rPr lang="en-US">
                <a:latin typeface="Tahoma" charset="0"/>
              </a:rPr>
              <a:t>What is Light?</a:t>
            </a:r>
          </a:p>
        </p:txBody>
      </p:sp>
      <p:pic>
        <p:nvPicPr>
          <p:cNvPr id="5" name="Picture 4">
            <a:extLst>
              <a:ext uri="{FF2B5EF4-FFF2-40B4-BE49-F238E27FC236}">
                <a16:creationId xmlns:a16="http://schemas.microsoft.com/office/drawing/2014/main" id="{9D646270-09BB-F547-A82C-737FFE122EC3}"/>
              </a:ext>
            </a:extLst>
          </p:cNvPr>
          <p:cNvPicPr>
            <a:picLocks noChangeAspect="1"/>
          </p:cNvPicPr>
          <p:nvPr/>
        </p:nvPicPr>
        <p:blipFill>
          <a:blip r:embed="rId3"/>
          <a:stretch>
            <a:fillRect/>
          </a:stretch>
        </p:blipFill>
        <p:spPr>
          <a:xfrm>
            <a:off x="862655" y="1759501"/>
            <a:ext cx="7415516" cy="4655296"/>
          </a:xfrm>
          <a:prstGeom prst="rect">
            <a:avLst/>
          </a:prstGeom>
        </p:spPr>
      </p:pic>
    </p:spTree>
    <p:extLst>
      <p:ext uri="{BB962C8B-B14F-4D97-AF65-F5344CB8AC3E}">
        <p14:creationId xmlns:p14="http://schemas.microsoft.com/office/powerpoint/2010/main" val="2956481840"/>
      </p:ext>
    </p:extLst>
  </p:cSld>
  <p:clrMapOvr>
    <a:masterClrMapping/>
  </p:clrMapOvr>
  <p:transition advTm="6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a:extLst>
              <a:ext uri="{FF2B5EF4-FFF2-40B4-BE49-F238E27FC236}">
                <a16:creationId xmlns:a16="http://schemas.microsoft.com/office/drawing/2014/main" id="{1613CFA5-F604-7443-80B8-C00F01FD5EFF}"/>
              </a:ext>
            </a:extLst>
          </p:cNvPr>
          <p:cNvSpPr>
            <a:spLocks noGrp="1" noRot="1" noChangeArrowheads="1"/>
          </p:cNvSpPr>
          <p:nvPr>
            <p:ph type="title"/>
          </p:nvPr>
        </p:nvSpPr>
        <p:spPr>
          <a:xfrm>
            <a:off x="457200" y="274638"/>
            <a:ext cx="8229600" cy="1143000"/>
          </a:xfrm>
        </p:spPr>
        <p:txBody>
          <a:bodyPr anchor="b">
            <a:normAutofit/>
          </a:bodyPr>
          <a:lstStyle/>
          <a:p>
            <a:pPr eaLnBrk="1" hangingPunct="1"/>
            <a:r>
              <a:rPr lang="en-US" altLang="en-US" dirty="0"/>
              <a:t>Questions?</a:t>
            </a:r>
          </a:p>
        </p:txBody>
      </p:sp>
    </p:spTree>
    <p:extLst>
      <p:ext uri="{BB962C8B-B14F-4D97-AF65-F5344CB8AC3E}">
        <p14:creationId xmlns:p14="http://schemas.microsoft.com/office/powerpoint/2010/main" val="2427466154"/>
      </p:ext>
    </p:extLst>
  </p:cSld>
  <p:clrMapOvr>
    <a:masterClrMapping/>
  </p:clrMapOvr>
  <p:transition advClick="0" advTm="6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a:extLst>
              <a:ext uri="{FF2B5EF4-FFF2-40B4-BE49-F238E27FC236}">
                <a16:creationId xmlns:a16="http://schemas.microsoft.com/office/drawing/2014/main" id="{90671F8A-8F77-D24A-B30B-DD4AA008907E}"/>
              </a:ext>
            </a:extLst>
          </p:cNvPr>
          <p:cNvSpPr>
            <a:spLocks noGrp="1" noChangeArrowheads="1"/>
          </p:cNvSpPr>
          <p:nvPr>
            <p:ph type="title"/>
          </p:nvPr>
        </p:nvSpPr>
        <p:spPr>
          <a:xfrm>
            <a:off x="549274" y="192935"/>
            <a:ext cx="8042276" cy="1336956"/>
          </a:xfrm>
        </p:spPr>
        <p:txBody>
          <a:bodyPr/>
          <a:lstStyle/>
          <a:p>
            <a:pPr eaLnBrk="1" hangingPunct="1"/>
            <a:r>
              <a:rPr lang="en-US" altLang="en-US">
                <a:ea typeface="ＭＳ Ｐゴシック" panose="020B0600070205080204" pitchFamily="34" charset="-128"/>
              </a:rPr>
              <a:t>Skin Physiology</a:t>
            </a:r>
          </a:p>
        </p:txBody>
      </p:sp>
      <p:pic>
        <p:nvPicPr>
          <p:cNvPr id="22532" name="Picture 4" descr="Image result for basic epidermal lipid layers physiology">
            <a:extLst>
              <a:ext uri="{FF2B5EF4-FFF2-40B4-BE49-F238E27FC236}">
                <a16:creationId xmlns:a16="http://schemas.microsoft.com/office/drawing/2014/main" id="{91E8CEBD-14EE-694C-8FB2-6EC050BE9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716" y="1444532"/>
            <a:ext cx="6715393" cy="522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9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42" name="Rectangle 2">
            <a:extLst>
              <a:ext uri="{FF2B5EF4-FFF2-40B4-BE49-F238E27FC236}">
                <a16:creationId xmlns:a16="http://schemas.microsoft.com/office/drawing/2014/main" id="{90671F8A-8F77-D24A-B30B-DD4AA008907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Skin Physiology</a:t>
            </a:r>
          </a:p>
        </p:txBody>
      </p:sp>
      <p:pic>
        <p:nvPicPr>
          <p:cNvPr id="23554" name="Picture 2" descr="Cosmetics 06 00052 g001 550">
            <a:extLst>
              <a:ext uri="{FF2B5EF4-FFF2-40B4-BE49-F238E27FC236}">
                <a16:creationId xmlns:a16="http://schemas.microsoft.com/office/drawing/2014/main" id="{DF8CBCF3-4917-1D4D-B626-4509D82BC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1784350"/>
            <a:ext cx="6985000" cy="32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599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330281A0-5EEB-6041-93EA-5337CE2FAB55}"/>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1682" name="Rectangle 3">
            <a:extLst>
              <a:ext uri="{FF2B5EF4-FFF2-40B4-BE49-F238E27FC236}">
                <a16:creationId xmlns:a16="http://schemas.microsoft.com/office/drawing/2014/main" id="{9B0B1E1E-74E2-CE4D-8B1D-F57483527ABF}"/>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endParaRPr lang="en-US" altLang="en-US" sz="3100" b="1">
              <a:effectLst/>
              <a:ea typeface="ＭＳ Ｐゴシック" panose="020B0600070205080204" pitchFamily="34" charset="-128"/>
            </a:endParaRPr>
          </a:p>
        </p:txBody>
      </p:sp>
      <p:pic>
        <p:nvPicPr>
          <p:cNvPr id="71683" name="Picture 4">
            <a:extLst>
              <a:ext uri="{FF2B5EF4-FFF2-40B4-BE49-F238E27FC236}">
                <a16:creationId xmlns:a16="http://schemas.microsoft.com/office/drawing/2014/main" id="{D6EBE53F-F71C-4A4E-9F18-F30DC4B755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24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Rectangle 2">
            <a:extLst>
              <a:ext uri="{FF2B5EF4-FFF2-40B4-BE49-F238E27FC236}">
                <a16:creationId xmlns:a16="http://schemas.microsoft.com/office/drawing/2014/main" id="{BC91FA28-6C84-4C4A-AB57-1B6A17477AD4}"/>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2706" name="Rectangle 3">
            <a:extLst>
              <a:ext uri="{FF2B5EF4-FFF2-40B4-BE49-F238E27FC236}">
                <a16:creationId xmlns:a16="http://schemas.microsoft.com/office/drawing/2014/main" id="{D9285881-E7C0-1841-9F40-632E399D25BB}"/>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buFont typeface="Wingdings" pitchFamily="2" charset="2"/>
              <a:buNone/>
            </a:pPr>
            <a:endParaRPr lang="en-US" altLang="en-US" sz="2200" b="1">
              <a:effectLst/>
              <a:ea typeface="ＭＳ Ｐゴシック" panose="020B0600070205080204" pitchFamily="34" charset="-128"/>
            </a:endParaRPr>
          </a:p>
        </p:txBody>
      </p:sp>
      <p:pic>
        <p:nvPicPr>
          <p:cNvPr id="72707" name="Picture 4">
            <a:extLst>
              <a:ext uri="{FF2B5EF4-FFF2-40B4-BE49-F238E27FC236}">
                <a16:creationId xmlns:a16="http://schemas.microsoft.com/office/drawing/2014/main" id="{16843C93-22FB-3844-B3B9-3A616D97711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62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Rectangle 2">
            <a:extLst>
              <a:ext uri="{FF2B5EF4-FFF2-40B4-BE49-F238E27FC236}">
                <a16:creationId xmlns:a16="http://schemas.microsoft.com/office/drawing/2014/main" id="{26D2A021-D0A1-534F-A3E1-9630207EF5E0}"/>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3730" name="Rectangle 3">
            <a:extLst>
              <a:ext uri="{FF2B5EF4-FFF2-40B4-BE49-F238E27FC236}">
                <a16:creationId xmlns:a16="http://schemas.microsoft.com/office/drawing/2014/main" id="{D6AE3700-4E91-1740-95AF-C44A589C74F0}"/>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r>
              <a:rPr lang="en-US" altLang="en-US" sz="2200" b="1">
                <a:effectLst/>
                <a:ea typeface="ＭＳ Ｐゴシック" panose="020B0600070205080204" pitchFamily="34" charset="-128"/>
              </a:rPr>
              <a:t>II Caucasian with dark hair	Burns, may tan</a:t>
            </a:r>
          </a:p>
        </p:txBody>
      </p:sp>
      <p:pic>
        <p:nvPicPr>
          <p:cNvPr id="73731" name="Picture 4">
            <a:extLst>
              <a:ext uri="{FF2B5EF4-FFF2-40B4-BE49-F238E27FC236}">
                <a16:creationId xmlns:a16="http://schemas.microsoft.com/office/drawing/2014/main" id="{044BB46B-6F56-4C4F-9AD7-DB19110E7BA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95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Rectangle 2">
            <a:extLst>
              <a:ext uri="{FF2B5EF4-FFF2-40B4-BE49-F238E27FC236}">
                <a16:creationId xmlns:a16="http://schemas.microsoft.com/office/drawing/2014/main" id="{06745690-DC4C-DF4F-92ED-9AC1F591F5CE}"/>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4754" name="Rectangle 3">
            <a:extLst>
              <a:ext uri="{FF2B5EF4-FFF2-40B4-BE49-F238E27FC236}">
                <a16:creationId xmlns:a16="http://schemas.microsoft.com/office/drawing/2014/main" id="{0842492C-7312-B340-B1E3-7DA78B2FA69C}"/>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r>
              <a:rPr lang="en-US" altLang="en-US" sz="2200" b="1">
                <a:effectLst/>
                <a:ea typeface="ＭＳ Ｐゴシック" panose="020B0600070205080204" pitchFamily="34" charset="-128"/>
              </a:rPr>
              <a:t>II Caucasian with dark hair	Burns, may tan</a:t>
            </a:r>
          </a:p>
          <a:p>
            <a:pPr eaLnBrk="1" hangingPunct="1"/>
            <a:r>
              <a:rPr lang="en-US" altLang="en-US" sz="2200" b="1">
                <a:effectLst/>
                <a:ea typeface="ＭＳ Ｐゴシック" panose="020B0600070205080204" pitchFamily="34" charset="-128"/>
              </a:rPr>
              <a:t>III Asian, South Euro		Burns, then tans</a:t>
            </a:r>
          </a:p>
          <a:p>
            <a:pPr eaLnBrk="1" hangingPunct="1">
              <a:buFont typeface="Wingdings" pitchFamily="2" charset="2"/>
              <a:buNone/>
            </a:pPr>
            <a:endParaRPr lang="en-US" altLang="en-US" sz="2200" b="1">
              <a:effectLst/>
              <a:ea typeface="ＭＳ Ｐゴシック" panose="020B0600070205080204" pitchFamily="34" charset="-128"/>
            </a:endParaRPr>
          </a:p>
        </p:txBody>
      </p:sp>
      <p:pic>
        <p:nvPicPr>
          <p:cNvPr id="74755" name="Picture 4">
            <a:extLst>
              <a:ext uri="{FF2B5EF4-FFF2-40B4-BE49-F238E27FC236}">
                <a16:creationId xmlns:a16="http://schemas.microsoft.com/office/drawing/2014/main" id="{E7DEBD73-9C8F-A84E-9995-16FD7B277CF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57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Rectangle 2">
            <a:extLst>
              <a:ext uri="{FF2B5EF4-FFF2-40B4-BE49-F238E27FC236}">
                <a16:creationId xmlns:a16="http://schemas.microsoft.com/office/drawing/2014/main" id="{8043D847-E5E1-F841-8102-6AFED7A690F7}"/>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5778" name="Rectangle 3">
            <a:extLst>
              <a:ext uri="{FF2B5EF4-FFF2-40B4-BE49-F238E27FC236}">
                <a16:creationId xmlns:a16="http://schemas.microsoft.com/office/drawing/2014/main" id="{A47824D9-94B8-CB41-B762-E872EEB4C47E}"/>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r>
              <a:rPr lang="en-US" altLang="en-US" sz="2200" b="1">
                <a:effectLst/>
                <a:ea typeface="ＭＳ Ｐゴシック" panose="020B0600070205080204" pitchFamily="34" charset="-128"/>
              </a:rPr>
              <a:t>II Caucasian with dark hair	Burns, may tan</a:t>
            </a:r>
          </a:p>
          <a:p>
            <a:pPr eaLnBrk="1" hangingPunct="1"/>
            <a:r>
              <a:rPr lang="en-US" altLang="en-US" sz="2200" b="1">
                <a:effectLst/>
                <a:ea typeface="ＭＳ Ｐゴシック" panose="020B0600070205080204" pitchFamily="34" charset="-128"/>
              </a:rPr>
              <a:t>III Asian, South Euro		Burns, then tans</a:t>
            </a:r>
          </a:p>
          <a:p>
            <a:pPr eaLnBrk="1" hangingPunct="1"/>
            <a:r>
              <a:rPr lang="en-US" altLang="en-US" sz="2200" b="1">
                <a:effectLst/>
                <a:ea typeface="ＭＳ Ｐゴシック" panose="020B0600070205080204" pitchFamily="34" charset="-128"/>
              </a:rPr>
              <a:t>IV	Hispanic, Mediterranean	Tans</a:t>
            </a:r>
          </a:p>
          <a:p>
            <a:pPr eaLnBrk="1" hangingPunct="1">
              <a:buFont typeface="Wingdings" pitchFamily="2" charset="2"/>
              <a:buNone/>
            </a:pPr>
            <a:endParaRPr lang="en-US" altLang="en-US" sz="2200" b="1">
              <a:effectLst/>
              <a:ea typeface="ＭＳ Ｐゴシック" panose="020B0600070205080204" pitchFamily="34" charset="-128"/>
            </a:endParaRPr>
          </a:p>
        </p:txBody>
      </p:sp>
      <p:pic>
        <p:nvPicPr>
          <p:cNvPr id="75779" name="Picture 4">
            <a:extLst>
              <a:ext uri="{FF2B5EF4-FFF2-40B4-BE49-F238E27FC236}">
                <a16:creationId xmlns:a16="http://schemas.microsoft.com/office/drawing/2014/main" id="{A2421552-8C31-AA4B-87B8-D4580FCBDFC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93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a:extLst>
              <a:ext uri="{FF2B5EF4-FFF2-40B4-BE49-F238E27FC236}">
                <a16:creationId xmlns:a16="http://schemas.microsoft.com/office/drawing/2014/main" id="{4D3DE389-64AE-244A-864F-AA477049DE62}"/>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6802" name="Rectangle 3">
            <a:extLst>
              <a:ext uri="{FF2B5EF4-FFF2-40B4-BE49-F238E27FC236}">
                <a16:creationId xmlns:a16="http://schemas.microsoft.com/office/drawing/2014/main" id="{DEFCB369-BAF7-F74E-881F-963DCD88D704}"/>
              </a:ext>
            </a:extLst>
          </p:cNvPr>
          <p:cNvSpPr>
            <a:spLocks noGrp="1" noChangeArrowheads="1"/>
          </p:cNvSpPr>
          <p:nvPr>
            <p:ph type="body" sz="half" idx="1"/>
          </p:nvPr>
        </p:nvSpPr>
        <p:spPr>
          <a:xfrm>
            <a:off x="457200" y="2667000"/>
            <a:ext cx="7467600" cy="3429000"/>
          </a:xfrm>
        </p:spPr>
        <p:txBody>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r>
              <a:rPr lang="en-US" altLang="en-US" sz="2200" b="1">
                <a:effectLst/>
                <a:ea typeface="ＭＳ Ｐゴシック" panose="020B0600070205080204" pitchFamily="34" charset="-128"/>
              </a:rPr>
              <a:t>II Caucasian with dark hair	Burns, may tan</a:t>
            </a:r>
          </a:p>
          <a:p>
            <a:pPr eaLnBrk="1" hangingPunct="1"/>
            <a:r>
              <a:rPr lang="en-US" altLang="en-US" sz="2200" b="1">
                <a:effectLst/>
                <a:ea typeface="ＭＳ Ｐゴシック" panose="020B0600070205080204" pitchFamily="34" charset="-128"/>
              </a:rPr>
              <a:t>III Asian, South Euro		Burns, then tans</a:t>
            </a:r>
          </a:p>
          <a:p>
            <a:pPr eaLnBrk="1" hangingPunct="1"/>
            <a:r>
              <a:rPr lang="en-US" altLang="en-US" sz="2200" b="1">
                <a:effectLst/>
                <a:ea typeface="ＭＳ Ｐゴシック" panose="020B0600070205080204" pitchFamily="34" charset="-128"/>
              </a:rPr>
              <a:t>IV	Hispanic, Mediterranean	Tans</a:t>
            </a:r>
          </a:p>
          <a:p>
            <a:pPr eaLnBrk="1" hangingPunct="1"/>
            <a:r>
              <a:rPr lang="en-US" altLang="en-US" sz="2200" b="1">
                <a:effectLst/>
                <a:ea typeface="ＭＳ Ｐゴシック" panose="020B0600070205080204" pitchFamily="34" charset="-128"/>
              </a:rPr>
              <a:t>V	Indian, African Heritage	Tans, Black Skin</a:t>
            </a:r>
          </a:p>
        </p:txBody>
      </p:sp>
      <p:pic>
        <p:nvPicPr>
          <p:cNvPr id="76803" name="Picture 4">
            <a:extLst>
              <a:ext uri="{FF2B5EF4-FFF2-40B4-BE49-F238E27FC236}">
                <a16:creationId xmlns:a16="http://schemas.microsoft.com/office/drawing/2014/main" id="{1EACE7C8-DA02-9145-B555-D9E0552629A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34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70" name="Rectangle 2">
            <a:extLst>
              <a:ext uri="{FF2B5EF4-FFF2-40B4-BE49-F238E27FC236}">
                <a16:creationId xmlns:a16="http://schemas.microsoft.com/office/drawing/2014/main" id="{9ED1A766-88BB-7248-AF68-A1F6C96A9F00}"/>
              </a:ext>
            </a:extLst>
          </p:cNvPr>
          <p:cNvSpPr>
            <a:spLocks noGrp="1" noChangeArrowheads="1"/>
          </p:cNvSpPr>
          <p:nvPr>
            <p:ph type="title"/>
          </p:nvPr>
        </p:nvSpPr>
        <p:spPr>
          <a:xfrm>
            <a:off x="457200" y="0"/>
            <a:ext cx="8229600" cy="868363"/>
          </a:xfrm>
        </p:spPr>
        <p:txBody>
          <a:bodyPr/>
          <a:lstStyle/>
          <a:p>
            <a:pPr eaLnBrk="1" hangingPunct="1"/>
            <a:r>
              <a:rPr lang="en-US" altLang="en-US">
                <a:ea typeface="ＭＳ Ｐゴシック" panose="020B0600070205080204" pitchFamily="34" charset="-128"/>
              </a:rPr>
              <a:t>Analysis and Skin Types</a:t>
            </a:r>
          </a:p>
        </p:txBody>
      </p:sp>
      <p:sp>
        <p:nvSpPr>
          <p:cNvPr id="77826" name="Rectangle 3">
            <a:extLst>
              <a:ext uri="{FF2B5EF4-FFF2-40B4-BE49-F238E27FC236}">
                <a16:creationId xmlns:a16="http://schemas.microsoft.com/office/drawing/2014/main" id="{E635A335-5BBF-9E42-BE32-4AE26F00C274}"/>
              </a:ext>
            </a:extLst>
          </p:cNvPr>
          <p:cNvSpPr>
            <a:spLocks noGrp="1" noChangeArrowheads="1"/>
          </p:cNvSpPr>
          <p:nvPr>
            <p:ph type="body" sz="half" idx="1"/>
          </p:nvPr>
        </p:nvSpPr>
        <p:spPr>
          <a:xfrm>
            <a:off x="457200" y="2667000"/>
            <a:ext cx="7467600" cy="3429000"/>
          </a:xfrm>
        </p:spPr>
        <p:txBody>
          <a:bodyPr>
            <a:normAutofit fontScale="92500" lnSpcReduction="20000"/>
          </a:bodyPr>
          <a:lstStyle/>
          <a:p>
            <a:pPr eaLnBrk="1" hangingPunct="1">
              <a:buFont typeface="Wingdings" pitchFamily="2" charset="2"/>
              <a:buNone/>
            </a:pPr>
            <a:r>
              <a:rPr lang="en-US" altLang="en-US" sz="2400" b="1" i="1">
                <a:effectLst/>
                <a:ea typeface="ＭＳ Ｐゴシック" panose="020B0600070205080204" pitchFamily="34" charset="-128"/>
              </a:rPr>
              <a:t>Type	  Skin Color		        Reaction to Sun</a:t>
            </a:r>
            <a:endParaRPr lang="en-US" altLang="en-US" sz="2400" b="1">
              <a:effectLst/>
              <a:ea typeface="ＭＳ Ｐゴシック" panose="020B0600070205080204" pitchFamily="34" charset="-128"/>
            </a:endParaRPr>
          </a:p>
          <a:p>
            <a:pPr eaLnBrk="1" hangingPunct="1"/>
            <a:r>
              <a:rPr lang="en-US" altLang="en-US" sz="2200" b="1">
                <a:effectLst/>
                <a:ea typeface="ＭＳ Ｐゴシック" panose="020B0600070205080204" pitchFamily="34" charset="-128"/>
              </a:rPr>
              <a:t>I Caucasian with light hair	Burns, never tans</a:t>
            </a:r>
          </a:p>
          <a:p>
            <a:pPr eaLnBrk="1" hangingPunct="1"/>
            <a:r>
              <a:rPr lang="en-US" altLang="en-US" sz="2200" b="1">
                <a:effectLst/>
                <a:ea typeface="ＭＳ Ｐゴシック" panose="020B0600070205080204" pitchFamily="34" charset="-128"/>
              </a:rPr>
              <a:t>II Caucasian with dark hair	Burns, may tan</a:t>
            </a:r>
          </a:p>
          <a:p>
            <a:pPr eaLnBrk="1" hangingPunct="1"/>
            <a:r>
              <a:rPr lang="en-US" altLang="en-US" sz="2200" b="1">
                <a:effectLst/>
                <a:ea typeface="ＭＳ Ｐゴシック" panose="020B0600070205080204" pitchFamily="34" charset="-128"/>
              </a:rPr>
              <a:t>III Asian, South Euro		Burns, then tans</a:t>
            </a:r>
          </a:p>
          <a:p>
            <a:pPr eaLnBrk="1" hangingPunct="1"/>
            <a:r>
              <a:rPr lang="en-US" altLang="en-US" sz="2200" b="1">
                <a:effectLst/>
                <a:ea typeface="ＭＳ Ｐゴシック" panose="020B0600070205080204" pitchFamily="34" charset="-128"/>
              </a:rPr>
              <a:t>IV	Hispanic, Mediterranean	Tans</a:t>
            </a:r>
          </a:p>
          <a:p>
            <a:pPr eaLnBrk="1" hangingPunct="1"/>
            <a:r>
              <a:rPr lang="en-US" altLang="en-US" sz="2200" b="1">
                <a:effectLst/>
                <a:ea typeface="ＭＳ Ｐゴシック" panose="020B0600070205080204" pitchFamily="34" charset="-128"/>
              </a:rPr>
              <a:t>V	Indian, African Heritage	Tans, Black Skin</a:t>
            </a:r>
          </a:p>
          <a:p>
            <a:pPr eaLnBrk="1" hangingPunct="1"/>
            <a:r>
              <a:rPr lang="en-US" altLang="en-US" sz="2200" b="1">
                <a:effectLst/>
                <a:ea typeface="ＭＳ Ｐゴシック" panose="020B0600070205080204" pitchFamily="34" charset="-128"/>
              </a:rPr>
              <a:t>VI	 African Heritage 		 Tans, Black Skin</a:t>
            </a:r>
          </a:p>
          <a:p>
            <a:pPr eaLnBrk="1" hangingPunct="1">
              <a:buFont typeface="Wingdings" pitchFamily="2" charset="2"/>
              <a:buNone/>
            </a:pPr>
            <a:endParaRPr lang="en-US" altLang="en-US" sz="2200" b="1">
              <a:effectLst/>
              <a:ea typeface="ＭＳ Ｐゴシック" panose="020B0600070205080204" pitchFamily="34" charset="-128"/>
            </a:endParaRPr>
          </a:p>
        </p:txBody>
      </p:sp>
      <p:pic>
        <p:nvPicPr>
          <p:cNvPr id="77827" name="Picture 4">
            <a:extLst>
              <a:ext uri="{FF2B5EF4-FFF2-40B4-BE49-F238E27FC236}">
                <a16:creationId xmlns:a16="http://schemas.microsoft.com/office/drawing/2014/main" id="{2A7F4837-7A42-C840-BC75-DB9AA00AEF4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914400"/>
            <a:ext cx="7315200" cy="1593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30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2082" name="Rectangle 3"/>
          <p:cNvSpPr>
            <a:spLocks noGrp="1" noChangeArrowheads="1"/>
          </p:cNvSpPr>
          <p:nvPr>
            <p:ph idx="1"/>
          </p:nvPr>
        </p:nvSpPr>
        <p:spPr>
          <a:xfrm>
            <a:off x="381000" y="1447800"/>
            <a:ext cx="8229600" cy="4495800"/>
          </a:xfrm>
        </p:spPr>
        <p:txBody>
          <a:bodyPr>
            <a:normAutofit/>
          </a:bodyPr>
          <a:lstStyle/>
          <a:p>
            <a:pPr eaLnBrk="1" hangingPunct="1">
              <a:buFont typeface="Wingdings" charset="0"/>
              <a:buNone/>
            </a:pPr>
            <a:endParaRPr lang="en-US" sz="2600" dirty="0">
              <a:latin typeface="Tahoma" charset="0"/>
              <a:cs typeface="Tahoma" charset="0"/>
            </a:endParaRPr>
          </a:p>
          <a:p>
            <a:pPr eaLnBrk="1" hangingPunct="1">
              <a:buFont typeface="Wingdings" charset="0"/>
              <a:buNone/>
            </a:pPr>
            <a:r>
              <a:rPr lang="en-US" sz="2600" dirty="0">
                <a:latin typeface="Tahoma" charset="0"/>
                <a:cs typeface="Tahoma" charset="0"/>
              </a:rPr>
              <a:t>	</a:t>
            </a:r>
          </a:p>
        </p:txBody>
      </p:sp>
      <p:pic>
        <p:nvPicPr>
          <p:cNvPr id="302083" name="Picture 19" descr="WA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4532"/>
            <a:ext cx="9144000" cy="2875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2" name="Picture 2" descr="Visible spectrum">
            <a:extLst>
              <a:ext uri="{FF2B5EF4-FFF2-40B4-BE49-F238E27FC236}">
                <a16:creationId xmlns:a16="http://schemas.microsoft.com/office/drawing/2014/main" id="{59D00FD9-0F7C-8E4A-9F90-A38846FBC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53464"/>
            <a:ext cx="9144000" cy="2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55796"/>
      </p:ext>
    </p:extLst>
  </p:cSld>
  <p:clrMapOvr>
    <a:masterClrMapping/>
  </p:clrMapOvr>
  <p:transition advTm="6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856" name="Group 552">
            <a:extLst>
              <a:ext uri="{FF2B5EF4-FFF2-40B4-BE49-F238E27FC236}">
                <a16:creationId xmlns:a16="http://schemas.microsoft.com/office/drawing/2014/main" id="{6860088C-EDBC-7A48-85B7-6A8A0EC61410}"/>
              </a:ext>
            </a:extLst>
          </p:cNvPr>
          <p:cNvGraphicFramePr>
            <a:graphicFrameLocks noGrp="1"/>
          </p:cNvGraphicFramePr>
          <p:nvPr/>
        </p:nvGraphicFramePr>
        <p:xfrm>
          <a:off x="0" y="195263"/>
          <a:ext cx="9144000" cy="7010400"/>
        </p:xfrm>
        <a:graphic>
          <a:graphicData uri="http://schemas.openxmlformats.org/drawingml/2006/table">
            <a:tbl>
              <a:tblPr/>
              <a:tblGrid>
                <a:gridCol w="1304925">
                  <a:extLst>
                    <a:ext uri="{9D8B030D-6E8A-4147-A177-3AD203B41FA5}">
                      <a16:colId xmlns:a16="http://schemas.microsoft.com/office/drawing/2014/main" val="20000"/>
                    </a:ext>
                  </a:extLst>
                </a:gridCol>
                <a:gridCol w="1304925">
                  <a:extLst>
                    <a:ext uri="{9D8B030D-6E8A-4147-A177-3AD203B41FA5}">
                      <a16:colId xmlns:a16="http://schemas.microsoft.com/office/drawing/2014/main" val="20001"/>
                    </a:ext>
                  </a:extLst>
                </a:gridCol>
                <a:gridCol w="1306513">
                  <a:extLst>
                    <a:ext uri="{9D8B030D-6E8A-4147-A177-3AD203B41FA5}">
                      <a16:colId xmlns:a16="http://schemas.microsoft.com/office/drawing/2014/main" val="20002"/>
                    </a:ext>
                  </a:extLst>
                </a:gridCol>
                <a:gridCol w="1306512">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6513">
                  <a:extLst>
                    <a:ext uri="{9D8B030D-6E8A-4147-A177-3AD203B41FA5}">
                      <a16:colId xmlns:a16="http://schemas.microsoft.com/office/drawing/2014/main" val="20005"/>
                    </a:ext>
                  </a:extLst>
                </a:gridCol>
                <a:gridCol w="1306512">
                  <a:extLst>
                    <a:ext uri="{9D8B030D-6E8A-4147-A177-3AD203B41FA5}">
                      <a16:colId xmlns:a16="http://schemas.microsoft.com/office/drawing/2014/main" val="20006"/>
                    </a:ext>
                  </a:extLst>
                </a:gridCol>
              </a:tblGrid>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Score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0</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1</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2</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3</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4</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What is the color of your eyes?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Light Blue Gray or Green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Blue Gray or Green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Blue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Dark Brown to Black</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What is the natural color of your hair?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Sandy Red</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Blond</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Brown Chestnut Dark Blond</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Dark 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Black</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What is the color of your skin in unexposed areas?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Reddish</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Very Pale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Pale with Beige Tint</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Light 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Dark 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Do you have freckles on sun exposed areas?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Many</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Several</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Few</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Incidental</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None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What happens when you stay in the sun too long?</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Painful Redness, Blistering, Bleeding</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Blistering Followed by Peeling</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Burn, Sometimes Followed by Peeling</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Rarely Burns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Has Never Burned</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To what degree do you turn 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Hardly or Not at All</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Light Tan Color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Dark Tan Color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Easily Turn Brown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Turn Dark Brown Quickly</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Do you turn brown several hours after sun exposure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Never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Seldom</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Sometimes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Often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Always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How does your face respond to the sun?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Very Sensitive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Sensitive</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Normal</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Very Resistant</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Never have a problem</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8534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Times New Roman" pitchFamily="18" charset="0"/>
                          <a:ea typeface="宋体" charset="-122"/>
                        </a:rPr>
                        <a:t>When did you last expose yourself to the sun, tanning bed or self tanning creams?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More than 3 Months Ago</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2-3 </a:t>
                      </a:r>
                      <a:br>
                        <a:rPr kumimoji="0" lang="en-US" altLang="zh-CN" sz="1200" b="1" i="0" u="none" strike="noStrike" cap="none" normalizeH="0" baseline="0">
                          <a:ln>
                            <a:noFill/>
                          </a:ln>
                          <a:solidFill>
                            <a:schemeClr val="tx1"/>
                          </a:solidFill>
                          <a:effectLst/>
                          <a:latin typeface="Times New Roman" pitchFamily="18" charset="0"/>
                          <a:ea typeface="宋体" charset="-122"/>
                        </a:rPr>
                      </a:br>
                      <a:r>
                        <a:rPr kumimoji="0" lang="en-US" altLang="zh-CN" sz="1200" b="1" i="0" u="none" strike="noStrike" cap="none" normalizeH="0" baseline="0">
                          <a:ln>
                            <a:noFill/>
                          </a:ln>
                          <a:solidFill>
                            <a:schemeClr val="tx1"/>
                          </a:solidFill>
                          <a:effectLst/>
                          <a:latin typeface="Times New Roman" pitchFamily="18" charset="0"/>
                          <a:ea typeface="宋体" charset="-122"/>
                        </a:rPr>
                        <a:t>Months Ago</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1-2</a:t>
                      </a:r>
                      <a:br>
                        <a:rPr kumimoji="0" lang="en-US" altLang="zh-CN" sz="1200" b="1" i="0" u="none" strike="noStrike" cap="none" normalizeH="0" baseline="0">
                          <a:ln>
                            <a:noFill/>
                          </a:ln>
                          <a:solidFill>
                            <a:schemeClr val="tx1"/>
                          </a:solidFill>
                          <a:effectLst/>
                          <a:latin typeface="Times New Roman" pitchFamily="18" charset="0"/>
                          <a:ea typeface="宋体" charset="-122"/>
                        </a:rPr>
                      </a:br>
                      <a:r>
                        <a:rPr kumimoji="0" lang="en-US" altLang="zh-CN" sz="1200" b="1" i="0" u="none" strike="noStrike" cap="none" normalizeH="0" baseline="0">
                          <a:ln>
                            <a:noFill/>
                          </a:ln>
                          <a:solidFill>
                            <a:schemeClr val="tx1"/>
                          </a:solidFill>
                          <a:effectLst/>
                          <a:latin typeface="Times New Roman" pitchFamily="18" charset="0"/>
                          <a:ea typeface="宋体" charset="-122"/>
                        </a:rPr>
                        <a:t>Months Ago</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Less than 1 Month Ago</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Less than 2 Weeks Ago</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8229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1"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Do you expose the area to be treated to the sun?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Never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Hardly Ever</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Sometimes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Often</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Always</a:t>
                      </a: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n-US" altLang="zh-CN" sz="24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54652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99" name="Rectangle 47">
            <a:extLst>
              <a:ext uri="{FF2B5EF4-FFF2-40B4-BE49-F238E27FC236}">
                <a16:creationId xmlns:a16="http://schemas.microsoft.com/office/drawing/2014/main" id="{ABD04D45-1A55-704D-A084-4AAB6417F41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Calculate the Patients Skin Type</a:t>
            </a:r>
          </a:p>
        </p:txBody>
      </p:sp>
      <p:graphicFrame>
        <p:nvGraphicFramePr>
          <p:cNvPr id="996409" name="Group 57">
            <a:extLst>
              <a:ext uri="{FF2B5EF4-FFF2-40B4-BE49-F238E27FC236}">
                <a16:creationId xmlns:a16="http://schemas.microsoft.com/office/drawing/2014/main" id="{FC9AFB82-F4D8-2A47-A053-264CDF487DB8}"/>
              </a:ext>
            </a:extLst>
          </p:cNvPr>
          <p:cNvGraphicFramePr>
            <a:graphicFrameLocks noGrp="1"/>
          </p:cNvGraphicFramePr>
          <p:nvPr>
            <p:ph idx="1"/>
          </p:nvPr>
        </p:nvGraphicFramePr>
        <p:xfrm>
          <a:off x="457200" y="2362200"/>
          <a:ext cx="8229600" cy="3200400"/>
        </p:xfrm>
        <a:graphic>
          <a:graphicData uri="http://schemas.openxmlformats.org/drawingml/2006/table">
            <a:tbl>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8763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chemeClr val="tx1"/>
                          </a:solidFill>
                          <a:effectLst/>
                          <a:latin typeface="Times New Roman" pitchFamily="18" charset="0"/>
                          <a:ea typeface="宋体" charset="-122"/>
                        </a:rPr>
                        <a:t>Total Score: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Score					</a:t>
                      </a: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endParaRPr kumimoji="0" lang="en-US" altLang="zh-CN" sz="1800" b="1" i="0" u="none" strike="noStrike" cap="none" normalizeH="0" baseline="0">
                        <a:ln>
                          <a:noFill/>
                        </a:ln>
                        <a:solidFill>
                          <a:schemeClr val="tx1"/>
                        </a:solidFill>
                        <a:effectLst/>
                        <a:latin typeface="Times New Roman" pitchFamily="18" charset="0"/>
                        <a:ea typeface="宋体" charset="-122"/>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0-7 = Fitz I</a:t>
                      </a: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8-16 = Fitz II</a:t>
                      </a: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17-25 = Fitz III</a:t>
                      </a: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26-30 = Fitz IV</a:t>
                      </a:r>
                    </a:p>
                    <a:p>
                      <a:pPr marL="342900" marR="0" lvl="0" indent="-342900" algn="l" defTabSz="914400" rtl="0" eaLnBrk="0" fontAlgn="base" latinLnBrk="0" hangingPunct="0">
                        <a:lnSpc>
                          <a:spcPct val="100000"/>
                        </a:lnSpc>
                        <a:spcBef>
                          <a:spcPct val="0"/>
                        </a:spcBef>
                        <a:spcAft>
                          <a:spcPct val="0"/>
                        </a:spcAft>
                        <a:buClrTx/>
                        <a:buSzTx/>
                        <a:buFontTx/>
                        <a:buNone/>
                        <a:tabLst>
                          <a:tab pos="2286000" algn="l"/>
                        </a:tabLst>
                      </a:pPr>
                      <a:r>
                        <a:rPr kumimoji="0" lang="en-US" altLang="zh-CN" sz="1800" b="1" i="0" u="none" strike="noStrike" cap="none" normalizeH="0" baseline="0">
                          <a:ln>
                            <a:noFill/>
                          </a:ln>
                          <a:solidFill>
                            <a:schemeClr val="tx1"/>
                          </a:solidFill>
                          <a:effectLst/>
                          <a:latin typeface="Times New Roman" pitchFamily="18" charset="0"/>
                          <a:ea typeface="宋体" charset="-122"/>
                        </a:rPr>
                        <a:t>Over 30 = Fitz V to VI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7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a:ln>
                            <a:noFill/>
                          </a:ln>
                          <a:solidFill>
                            <a:schemeClr val="tx1"/>
                          </a:solidFill>
                          <a:effectLst/>
                          <a:latin typeface="Times New Roman" pitchFamily="18" charset="0"/>
                          <a:ea typeface="宋体" charset="-122"/>
                        </a:rPr>
                        <a:t>Skin Type:</a:t>
                      </a:r>
                      <a:endParaRPr kumimoji="0" lang="en-US" altLang="zh-CN" sz="10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1146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0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0" algn="l"/>
                        </a:tabLst>
                      </a:pPr>
                      <a:endParaRPr kumimoji="0" lang="en-US" altLang="zh-CN" sz="1800" b="1" i="0" u="none" strike="noStrike" cap="none" normalizeH="0" baseline="0">
                        <a:ln>
                          <a:noFill/>
                        </a:ln>
                        <a:solidFill>
                          <a:schemeClr val="tx1"/>
                        </a:solidFill>
                        <a:effectLst/>
                        <a:latin typeface="Times New Roman" pitchFamily="18" charset="0"/>
                        <a:ea typeface="宋体"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85831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a:extLst>
              <a:ext uri="{FF2B5EF4-FFF2-40B4-BE49-F238E27FC236}">
                <a16:creationId xmlns:a16="http://schemas.microsoft.com/office/drawing/2014/main" id="{A3FA1E3A-DF2B-514B-980A-97310F70AF2A}"/>
              </a:ext>
            </a:extLst>
          </p:cNvPr>
          <p:cNvSpPr>
            <a:spLocks noGrp="1" noChangeArrowheads="1"/>
          </p:cNvSpPr>
          <p:nvPr>
            <p:ph type="title"/>
          </p:nvPr>
        </p:nvSpPr>
        <p:spPr/>
        <p:txBody>
          <a:bodyPr/>
          <a:lstStyle/>
          <a:p>
            <a:pPr eaLnBrk="1" hangingPunct="1">
              <a:defRPr/>
            </a:pPr>
            <a:r>
              <a:rPr lang="en-US" altLang="zh-CN" sz="4000" b="1">
                <a:ea typeface="宋体" charset="-122"/>
                <a:cs typeface="+mj-cs"/>
              </a:rPr>
              <a:t>LANCER ETHNICITY SCALE (LES)</a:t>
            </a:r>
            <a:endParaRPr lang="en-US" sz="4000">
              <a:ea typeface="+mj-ea"/>
              <a:cs typeface="+mj-cs"/>
            </a:endParaRPr>
          </a:p>
        </p:txBody>
      </p:sp>
      <p:pic>
        <p:nvPicPr>
          <p:cNvPr id="45058" name="Picture 2" descr="Image result for ethnic diversity">
            <a:extLst>
              <a:ext uri="{FF2B5EF4-FFF2-40B4-BE49-F238E27FC236}">
                <a16:creationId xmlns:a16="http://schemas.microsoft.com/office/drawing/2014/main" id="{5E237B55-F66F-8944-A23C-2FB63A9C4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282" y="1735810"/>
            <a:ext cx="7535435" cy="414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517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713" name="Group 385">
            <a:extLst>
              <a:ext uri="{FF2B5EF4-FFF2-40B4-BE49-F238E27FC236}">
                <a16:creationId xmlns:a16="http://schemas.microsoft.com/office/drawing/2014/main" id="{5248F5EF-718F-3A48-B17D-BDEA4219162C}"/>
              </a:ext>
            </a:extLst>
          </p:cNvPr>
          <p:cNvGraphicFramePr>
            <a:graphicFrameLocks noGrp="1"/>
          </p:cNvGraphicFramePr>
          <p:nvPr/>
        </p:nvGraphicFramePr>
        <p:xfrm>
          <a:off x="0" y="452438"/>
          <a:ext cx="9144000" cy="641032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GEOGRAPHY </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FITZPATRICK</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LES SIGN TYPE</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African Background</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Central, East, West African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5</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Eritrean and Ethiopian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5</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North African, Middle East Arabic</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5</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Sephardic Jewish</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4</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Asian Background</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Chinese, Korean, Japanese, Thai, Vietnamese</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4</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Filipino, Polynesian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4</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European Background</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Ashkenazy Jewish</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3</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Celtic</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1</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Central, Eastern European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2</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Nordic</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1</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Northern European (general)</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Types 1-2</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Southern European, Mediterranean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Types 3-4</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518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Latin/Central/South American Background</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Central / South American Indian</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IV</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4</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5182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1" i="0" u="none" strike="noStrike" cap="none" normalizeH="0" baseline="0">
                          <a:ln>
                            <a:noFill/>
                          </a:ln>
                          <a:solidFill>
                            <a:schemeClr val="tx1"/>
                          </a:solidFill>
                          <a:effectLst/>
                          <a:latin typeface="Verdana" pitchFamily="34" charset="0"/>
                          <a:ea typeface="宋体" charset="-122"/>
                        </a:rPr>
                        <a:t>North American Background</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pitchFamily="34" charset="0"/>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4449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Native American (including Inuit)</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Skin Type II</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000" b="0" i="0" u="none" strike="noStrike" cap="none" normalizeH="0" baseline="0">
                          <a:ln>
                            <a:noFill/>
                          </a:ln>
                          <a:solidFill>
                            <a:schemeClr val="tx1"/>
                          </a:solidFill>
                          <a:effectLst/>
                          <a:latin typeface="Verdana" pitchFamily="34" charset="0"/>
                          <a:ea typeface="宋体" charset="-122"/>
                        </a:rPr>
                        <a:t>LES Type 3</a:t>
                      </a:r>
                      <a:endParaRPr kumimoji="0" lang="en-US" altLang="zh-CN" sz="2400" b="0" i="0" u="none" strike="noStrike" cap="none" normalizeH="0" baseline="0">
                        <a:ln>
                          <a:noFill/>
                        </a:ln>
                        <a:solidFill>
                          <a:schemeClr val="tx1"/>
                        </a:solidFill>
                        <a:effectLst/>
                        <a:latin typeface="Times New Roman" pitchFamily="18" charset="0"/>
                        <a:ea typeface="宋体" charset="-122"/>
                      </a:endParaRP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995715" name="Rectangle 387">
            <a:extLst>
              <a:ext uri="{FF2B5EF4-FFF2-40B4-BE49-F238E27FC236}">
                <a16:creationId xmlns:a16="http://schemas.microsoft.com/office/drawing/2014/main" id="{334D3D3B-BF9A-C74F-B036-E81CF7107FAD}"/>
              </a:ext>
            </a:extLst>
          </p:cNvPr>
          <p:cNvSpPr>
            <a:spLocks noChangeArrowheads="1"/>
          </p:cNvSpPr>
          <p:nvPr/>
        </p:nvSpPr>
        <p:spPr bwMode="auto">
          <a:xfrm>
            <a:off x="838200" y="0"/>
            <a:ext cx="7499350" cy="420688"/>
          </a:xfrm>
          <a:prstGeom prst="rect">
            <a:avLst/>
          </a:prstGeom>
          <a:noFill/>
          <a:ln w="9525">
            <a:noFill/>
            <a:miter lim="800000"/>
            <a:headEnd/>
            <a:tailEnd/>
          </a:ln>
          <a:effectLst/>
        </p:spPr>
        <p:txBody>
          <a:bodyPr wrap="none">
            <a:spAutoFit/>
          </a:bodyPr>
          <a:lstStyle/>
          <a:p>
            <a:pPr algn="l">
              <a:buFont typeface="CommonBullets" pitchFamily="34" charset="2"/>
              <a:buNone/>
              <a:defRPr/>
            </a:pPr>
            <a:r>
              <a:rPr kumimoji="0" lang="en-US" altLang="zh-CN" sz="2400" b="0">
                <a:solidFill>
                  <a:schemeClr val="tx2"/>
                </a:solidFill>
                <a:effectLst>
                  <a:outerShdw blurRad="38100" dist="38100" dir="2700000" algn="tl">
                    <a:srgbClr val="000000"/>
                  </a:outerShdw>
                </a:effectLst>
                <a:ea typeface="Arial Unicode MS" pitchFamily="34" charset="-128"/>
                <a:cs typeface="Arial Unicode MS" pitchFamily="34" charset="-128"/>
              </a:rPr>
              <a:t>Add the LES numbers together and divide this total by four.</a:t>
            </a:r>
            <a:endParaRPr kumimoji="0" lang="en-US" sz="2400" b="0">
              <a:solidFill>
                <a:schemeClr val="tx2"/>
              </a:solidFill>
              <a:effectLst>
                <a:outerShdw blurRad="38100" dist="38100" dir="2700000" algn="tl">
                  <a:srgbClr val="000000"/>
                </a:outerShdw>
              </a:effectLst>
              <a:ea typeface="Arial Unicode MS" pitchFamily="34" charset="-128"/>
              <a:cs typeface="Arial Unicode MS" pitchFamily="34" charset="-128"/>
            </a:endParaRPr>
          </a:p>
        </p:txBody>
      </p:sp>
    </p:spTree>
    <p:extLst>
      <p:ext uri="{BB962C8B-B14F-4D97-AF65-F5344CB8AC3E}">
        <p14:creationId xmlns:p14="http://schemas.microsoft.com/office/powerpoint/2010/main" val="1472835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ChangeArrowheads="1"/>
          </p:cNvSpPr>
          <p:nvPr/>
        </p:nvSpPr>
        <p:spPr bwMode="auto">
          <a:xfrm>
            <a:off x="685800" y="4953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Break</a:t>
            </a:r>
          </a:p>
        </p:txBody>
      </p:sp>
      <p:sp>
        <p:nvSpPr>
          <p:cNvPr id="225282"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2400" b="0" dirty="0">
                <a:solidFill>
                  <a:srgbClr val="000000"/>
                </a:solidFill>
                <a:latin typeface="Tahoma" charset="0"/>
                <a:cs typeface="Tahoma" charset="0"/>
              </a:rPr>
              <a:t>Next we will discuss light tissue interaction, choosing settings, </a:t>
            </a:r>
            <a:r>
              <a:rPr lang="en-US" sz="2400" dirty="0">
                <a:solidFill>
                  <a:srgbClr val="000000"/>
                </a:solidFill>
                <a:latin typeface="Tahoma" charset="0"/>
                <a:cs typeface="Tahoma" charset="0"/>
              </a:rPr>
              <a:t>contraindications, prep</a:t>
            </a:r>
            <a:r>
              <a:rPr lang="en-US" sz="2400" b="0" dirty="0">
                <a:solidFill>
                  <a:srgbClr val="000000"/>
                </a:solidFill>
                <a:latin typeface="Tahoma" charset="0"/>
                <a:cs typeface="Tahoma" charset="0"/>
              </a:rPr>
              <a:t>, interoperative care, post care and have a Q&amp;A session</a:t>
            </a:r>
          </a:p>
        </p:txBody>
      </p:sp>
      <p:sp>
        <p:nvSpPr>
          <p:cNvPr id="225283"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dirty="0"/>
          </a:p>
        </p:txBody>
      </p:sp>
    </p:spTree>
    <p:extLst>
      <p:ext uri="{BB962C8B-B14F-4D97-AF65-F5344CB8AC3E}">
        <p14:creationId xmlns:p14="http://schemas.microsoft.com/office/powerpoint/2010/main" val="3855329623"/>
      </p:ext>
    </p:extLst>
  </p:cSld>
  <p:clrMapOvr>
    <a:masterClrMapping/>
  </p:clrMapOvr>
  <p:transition advTm="6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pic>
        <p:nvPicPr>
          <p:cNvPr id="3074" name="Picture 2" descr="The desired interaction of these ablative lasers is to precisely remove a  thin layer">
            <a:extLst>
              <a:ext uri="{FF2B5EF4-FFF2-40B4-BE49-F238E27FC236}">
                <a16:creationId xmlns:a16="http://schemas.microsoft.com/office/drawing/2014/main" id="{6BD275B3-592D-D447-A2C7-F05F1BAFD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2" y="1444625"/>
            <a:ext cx="7556500" cy="5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949114"/>
      </p:ext>
    </p:extLst>
  </p:cSld>
  <p:clrMapOvr>
    <a:masterClrMapping/>
  </p:clrMapOvr>
  <p:transition advTm="6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sp>
        <p:nvSpPr>
          <p:cNvPr id="40962" name="Rectangle 3"/>
          <p:cNvSpPr>
            <a:spLocks noGrp="1" noChangeArrowheads="1"/>
          </p:cNvSpPr>
          <p:nvPr>
            <p:ph sz="half" idx="1"/>
          </p:nvPr>
        </p:nvSpPr>
        <p:spPr>
          <a:xfrm>
            <a:off x="0" y="1600200"/>
            <a:ext cx="9144000" cy="5257800"/>
          </a:xfrm>
        </p:spPr>
        <p:txBody>
          <a:bodyPr/>
          <a:lstStyle/>
          <a:p>
            <a:pPr eaLnBrk="1" hangingPunct="1"/>
            <a:r>
              <a:rPr lang="en-US">
                <a:solidFill>
                  <a:srgbClr val="000000"/>
                </a:solidFill>
                <a:latin typeface="Tahoma" charset="0"/>
              </a:rPr>
              <a:t>Chromophores</a:t>
            </a:r>
          </a:p>
        </p:txBody>
      </p:sp>
    </p:spTree>
    <p:extLst>
      <p:ext uri="{BB962C8B-B14F-4D97-AF65-F5344CB8AC3E}">
        <p14:creationId xmlns:p14="http://schemas.microsoft.com/office/powerpoint/2010/main" val="3598884750"/>
      </p:ext>
    </p:extLst>
  </p:cSld>
  <p:clrMapOvr>
    <a:masterClrMapping/>
  </p:clrMapOvr>
  <p:transition advTm="6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sp>
        <p:nvSpPr>
          <p:cNvPr id="41986" name="Rectangle 3"/>
          <p:cNvSpPr>
            <a:spLocks noGrp="1" noChangeArrowheads="1"/>
          </p:cNvSpPr>
          <p:nvPr>
            <p:ph sz="half" idx="1"/>
          </p:nvPr>
        </p:nvSpPr>
        <p:spPr>
          <a:xfrm>
            <a:off x="0" y="1600200"/>
            <a:ext cx="9144000" cy="5257800"/>
          </a:xfrm>
        </p:spPr>
        <p:txBody>
          <a:bodyPr/>
          <a:lstStyle/>
          <a:p>
            <a:pPr eaLnBrk="1" hangingPunct="1"/>
            <a:r>
              <a:rPr lang="en-US">
                <a:solidFill>
                  <a:srgbClr val="000000"/>
                </a:solidFill>
                <a:latin typeface="Tahoma" charset="0"/>
              </a:rPr>
              <a:t>Chromophores</a:t>
            </a:r>
          </a:p>
          <a:p>
            <a:pPr eaLnBrk="1" hangingPunct="1"/>
            <a:r>
              <a:rPr lang="en-US">
                <a:solidFill>
                  <a:srgbClr val="000000"/>
                </a:solidFill>
                <a:latin typeface="Tahoma" charset="0"/>
              </a:rPr>
              <a:t>Absorption Characteristics</a:t>
            </a:r>
          </a:p>
        </p:txBody>
      </p:sp>
    </p:spTree>
    <p:extLst>
      <p:ext uri="{BB962C8B-B14F-4D97-AF65-F5344CB8AC3E}">
        <p14:creationId xmlns:p14="http://schemas.microsoft.com/office/powerpoint/2010/main" val="998487459"/>
      </p:ext>
    </p:extLst>
  </p:cSld>
  <p:clrMapOvr>
    <a:masterClrMapping/>
  </p:clrMapOvr>
  <p:transition advTm="600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sp>
        <p:nvSpPr>
          <p:cNvPr id="46082" name="Rectangle 3"/>
          <p:cNvSpPr>
            <a:spLocks noGrp="1" noChangeArrowheads="1"/>
          </p:cNvSpPr>
          <p:nvPr>
            <p:ph sz="half" idx="1"/>
          </p:nvPr>
        </p:nvSpPr>
        <p:spPr>
          <a:xfrm>
            <a:off x="0" y="1600200"/>
            <a:ext cx="9144000" cy="5257800"/>
          </a:xfrm>
        </p:spPr>
        <p:txBody>
          <a:bodyPr/>
          <a:lstStyle/>
          <a:p>
            <a:pPr eaLnBrk="1" hangingPunct="1"/>
            <a:r>
              <a:rPr lang="en-US" dirty="0">
                <a:solidFill>
                  <a:srgbClr val="000000"/>
                </a:solidFill>
                <a:latin typeface="Tahoma" charset="0"/>
              </a:rPr>
              <a:t>Chromophores</a:t>
            </a:r>
          </a:p>
          <a:p>
            <a:pPr eaLnBrk="1" hangingPunct="1"/>
            <a:r>
              <a:rPr lang="en-US" dirty="0">
                <a:solidFill>
                  <a:srgbClr val="000000"/>
                </a:solidFill>
                <a:latin typeface="Tahoma" charset="0"/>
              </a:rPr>
              <a:t>Absorption Characteristics</a:t>
            </a:r>
          </a:p>
          <a:p>
            <a:pPr eaLnBrk="1" hangingPunct="1"/>
            <a:r>
              <a:rPr lang="en-US" dirty="0">
                <a:solidFill>
                  <a:srgbClr val="000000"/>
                </a:solidFill>
                <a:latin typeface="Tahoma" charset="0"/>
              </a:rPr>
              <a:t>Selective </a:t>
            </a:r>
            <a:r>
              <a:rPr lang="en-US" dirty="0" err="1">
                <a:solidFill>
                  <a:srgbClr val="000000"/>
                </a:solidFill>
                <a:latin typeface="Tahoma" charset="0"/>
              </a:rPr>
              <a:t>Photothermolysis</a:t>
            </a:r>
            <a:endParaRPr lang="en-US" dirty="0">
              <a:solidFill>
                <a:srgbClr val="000000"/>
              </a:solidFill>
              <a:latin typeface="Tahoma" charset="0"/>
            </a:endParaRPr>
          </a:p>
        </p:txBody>
      </p:sp>
    </p:spTree>
    <p:extLst>
      <p:ext uri="{BB962C8B-B14F-4D97-AF65-F5344CB8AC3E}">
        <p14:creationId xmlns:p14="http://schemas.microsoft.com/office/powerpoint/2010/main" val="3613872382"/>
      </p:ext>
    </p:extLst>
  </p:cSld>
  <p:clrMapOvr>
    <a:masterClrMapping/>
  </p:clrMapOvr>
  <p:transition advTm="600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sp>
        <p:nvSpPr>
          <p:cNvPr id="47106" name="Rectangle 3"/>
          <p:cNvSpPr>
            <a:spLocks noGrp="1" noChangeArrowheads="1"/>
          </p:cNvSpPr>
          <p:nvPr>
            <p:ph sz="half" idx="1"/>
          </p:nvPr>
        </p:nvSpPr>
        <p:spPr>
          <a:xfrm>
            <a:off x="0" y="1600200"/>
            <a:ext cx="9144000" cy="5257800"/>
          </a:xfrm>
        </p:spPr>
        <p:txBody>
          <a:bodyPr/>
          <a:lstStyle/>
          <a:p>
            <a:pPr eaLnBrk="1" hangingPunct="1"/>
            <a:r>
              <a:rPr lang="en-US" dirty="0">
                <a:solidFill>
                  <a:srgbClr val="000000"/>
                </a:solidFill>
                <a:latin typeface="Tahoma" charset="0"/>
              </a:rPr>
              <a:t>Chromophores</a:t>
            </a:r>
          </a:p>
          <a:p>
            <a:pPr eaLnBrk="1" hangingPunct="1"/>
            <a:r>
              <a:rPr lang="en-US" dirty="0">
                <a:solidFill>
                  <a:srgbClr val="000000"/>
                </a:solidFill>
                <a:latin typeface="Tahoma" charset="0"/>
              </a:rPr>
              <a:t>Absorption Characteristics</a:t>
            </a:r>
          </a:p>
          <a:p>
            <a:pPr eaLnBrk="1" hangingPunct="1"/>
            <a:r>
              <a:rPr lang="en-US" dirty="0">
                <a:solidFill>
                  <a:srgbClr val="000000"/>
                </a:solidFill>
                <a:latin typeface="Tahoma" charset="0"/>
              </a:rPr>
              <a:t>Selective </a:t>
            </a:r>
            <a:r>
              <a:rPr lang="en-US" dirty="0" err="1">
                <a:solidFill>
                  <a:srgbClr val="000000"/>
                </a:solidFill>
                <a:latin typeface="Tahoma" charset="0"/>
              </a:rPr>
              <a:t>Photothermolysis</a:t>
            </a:r>
            <a:endParaRPr lang="en-US" dirty="0">
              <a:solidFill>
                <a:srgbClr val="000000"/>
              </a:solidFill>
              <a:latin typeface="Tahoma" charset="0"/>
            </a:endParaRPr>
          </a:p>
          <a:p>
            <a:pPr eaLnBrk="1" hangingPunct="1"/>
            <a:r>
              <a:rPr lang="en-US" dirty="0">
                <a:solidFill>
                  <a:srgbClr val="000000"/>
                </a:solidFill>
                <a:latin typeface="Tahoma" charset="0"/>
              </a:rPr>
              <a:t>Depth of Penetration</a:t>
            </a:r>
          </a:p>
        </p:txBody>
      </p:sp>
    </p:spTree>
    <p:extLst>
      <p:ext uri="{BB962C8B-B14F-4D97-AF65-F5344CB8AC3E}">
        <p14:creationId xmlns:p14="http://schemas.microsoft.com/office/powerpoint/2010/main" val="259854513"/>
      </p:ext>
    </p:extLst>
  </p:cSld>
  <p:clrMapOvr>
    <a:masterClrMapping/>
  </p:clrMapOvr>
  <p:transition advTm="6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3106" name="Rectangle 3"/>
          <p:cNvSpPr>
            <a:spLocks noGrp="1" noChangeArrowheads="1"/>
          </p:cNvSpPr>
          <p:nvPr>
            <p:ph idx="1"/>
          </p:nvPr>
        </p:nvSpPr>
        <p:spPr>
          <a:xfrm>
            <a:off x="0" y="1600200"/>
            <a:ext cx="9144000" cy="5257800"/>
          </a:xfrm>
        </p:spPr>
        <p:txBody>
          <a:bodyPr>
            <a:normAutofit/>
          </a:bodyPr>
          <a:lstStyle/>
          <a:p>
            <a:pPr eaLnBrk="1" hangingPunct="1">
              <a:buFont typeface="Wingdings" charset="0"/>
              <a:buNone/>
            </a:pPr>
            <a:r>
              <a:rPr lang="en-US" sz="3200" dirty="0">
                <a:latin typeface="Tahoma" charset="0"/>
                <a:cs typeface="Tahoma" charset="0"/>
              </a:rPr>
              <a:t>	</a:t>
            </a:r>
            <a:endParaRPr lang="en-US" sz="3000" dirty="0">
              <a:latin typeface="Tahoma" charset="0"/>
              <a:cs typeface="Tahoma" charset="0"/>
            </a:endParaRPr>
          </a:p>
        </p:txBody>
      </p:sp>
      <p:pic>
        <p:nvPicPr>
          <p:cNvPr id="5" name="Picture 2" descr="Why some scientists say physics has gone off the rails">
            <a:extLst>
              <a:ext uri="{FF2B5EF4-FFF2-40B4-BE49-F238E27FC236}">
                <a16:creationId xmlns:a16="http://schemas.microsoft.com/office/drawing/2014/main" id="{D38D224D-81CB-824D-8F20-DCC31FA4D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1"/>
            <a:ext cx="9144000" cy="514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935764"/>
      </p:ext>
    </p:extLst>
  </p:cSld>
  <p:clrMapOvr>
    <a:masterClrMapping/>
  </p:clrMapOvr>
  <p:transition advTm="600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Light/Tissue Interaction</a:t>
            </a:r>
          </a:p>
        </p:txBody>
      </p:sp>
      <p:pic>
        <p:nvPicPr>
          <p:cNvPr id="4100" name="Picture 4" descr="How to Follow the Path of Least Resistance">
            <a:extLst>
              <a:ext uri="{FF2B5EF4-FFF2-40B4-BE49-F238E27FC236}">
                <a16:creationId xmlns:a16="http://schemas.microsoft.com/office/drawing/2014/main" id="{6B5716F4-5A54-5747-9E0F-E3A70C1E4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936980"/>
            <a:ext cx="8234019" cy="456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93872"/>
      </p:ext>
    </p:extLst>
  </p:cSld>
  <p:clrMapOvr>
    <a:masterClrMapping/>
  </p:clrMapOvr>
  <p:transition advTm="600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49154" name="Rectangle 3"/>
          <p:cNvSpPr>
            <a:spLocks noGrp="1" noChangeArrowheads="1"/>
          </p:cNvSpPr>
          <p:nvPr>
            <p:ph sz="half" idx="1"/>
          </p:nvPr>
        </p:nvSpPr>
        <p:spPr>
          <a:xfrm>
            <a:off x="0" y="2057400"/>
            <a:ext cx="9144000" cy="4406030"/>
          </a:xfrm>
        </p:spPr>
        <p:txBody>
          <a:bodyPr>
            <a:noAutofit/>
          </a:bodyPr>
          <a:lstStyle/>
          <a:p>
            <a:pPr eaLnBrk="1" hangingPunct="1">
              <a:buFont typeface="Wingdings" charset="0"/>
              <a:buNone/>
            </a:pPr>
            <a:r>
              <a:rPr lang="en-US" sz="2400" dirty="0">
                <a:solidFill>
                  <a:srgbClr val="000000"/>
                </a:solidFill>
                <a:latin typeface="Tahoma" charset="0"/>
              </a:rPr>
              <a:t>	</a:t>
            </a:r>
          </a:p>
        </p:txBody>
      </p:sp>
      <p:pic>
        <p:nvPicPr>
          <p:cNvPr id="5122" name="Picture 2" descr="Absorption of the three main chromophores-melanin, oxyhaemoglobin and... |  Download Scientific Diagram">
            <a:extLst>
              <a:ext uri="{FF2B5EF4-FFF2-40B4-BE49-F238E27FC236}">
                <a16:creationId xmlns:a16="http://schemas.microsoft.com/office/drawing/2014/main" id="{E344D08D-B8A6-3544-B215-DE7714080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06" y="1662729"/>
            <a:ext cx="8340811" cy="482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32081"/>
      </p:ext>
    </p:extLst>
  </p:cSld>
  <p:clrMapOvr>
    <a:masterClrMapping/>
  </p:clrMapOvr>
  <p:transition advTm="600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0178" name="Rectangle 3"/>
          <p:cNvSpPr>
            <a:spLocks noGrp="1" noChangeArrowheads="1"/>
          </p:cNvSpPr>
          <p:nvPr>
            <p:ph sz="half" idx="1"/>
          </p:nvPr>
        </p:nvSpPr>
        <p:spPr>
          <a:xfrm>
            <a:off x="0" y="1600200"/>
            <a:ext cx="9144000" cy="5257800"/>
          </a:xfrm>
        </p:spPr>
        <p:txBody>
          <a:bodyPr>
            <a:norm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p:txBody>
      </p:sp>
    </p:spTree>
    <p:extLst>
      <p:ext uri="{BB962C8B-B14F-4D97-AF65-F5344CB8AC3E}">
        <p14:creationId xmlns:p14="http://schemas.microsoft.com/office/powerpoint/2010/main" val="2712958531"/>
      </p:ext>
    </p:extLst>
  </p:cSld>
  <p:clrMapOvr>
    <a:masterClrMapping/>
  </p:clrMapOvr>
  <p:transition advTm="600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1202" name="Rectangle 3"/>
          <p:cNvSpPr>
            <a:spLocks noGrp="1" noChangeArrowheads="1"/>
          </p:cNvSpPr>
          <p:nvPr>
            <p:ph sz="half" idx="1"/>
          </p:nvPr>
        </p:nvSpPr>
        <p:spPr>
          <a:xfrm>
            <a:off x="0" y="1600200"/>
            <a:ext cx="9144000" cy="5257800"/>
          </a:xfrm>
        </p:spPr>
        <p:txBody>
          <a:bodyPr>
            <a:norm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a:p>
            <a:pPr eaLnBrk="1" hangingPunct="1"/>
            <a:r>
              <a:rPr lang="en-US" sz="2800" dirty="0">
                <a:solidFill>
                  <a:srgbClr val="000000"/>
                </a:solidFill>
                <a:latin typeface="Tahoma" charset="0"/>
              </a:rPr>
              <a:t>Hemoglobin , (in blood)</a:t>
            </a:r>
          </a:p>
        </p:txBody>
      </p:sp>
    </p:spTree>
    <p:extLst>
      <p:ext uri="{BB962C8B-B14F-4D97-AF65-F5344CB8AC3E}">
        <p14:creationId xmlns:p14="http://schemas.microsoft.com/office/powerpoint/2010/main" val="1149887828"/>
      </p:ext>
    </p:extLst>
  </p:cSld>
  <p:clrMapOvr>
    <a:masterClrMapping/>
  </p:clrMapOvr>
  <p:transition advTm="600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2226" name="Rectangle 3"/>
          <p:cNvSpPr>
            <a:spLocks noGrp="1" noChangeArrowheads="1"/>
          </p:cNvSpPr>
          <p:nvPr>
            <p:ph sz="half" idx="1"/>
          </p:nvPr>
        </p:nvSpPr>
        <p:spPr>
          <a:xfrm>
            <a:off x="0" y="1600200"/>
            <a:ext cx="9144000" cy="5257800"/>
          </a:xfrm>
        </p:spPr>
        <p:txBody>
          <a:bodyPr>
            <a:norm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a:p>
            <a:pPr eaLnBrk="1" hangingPunct="1"/>
            <a:r>
              <a:rPr lang="en-US" sz="2800" dirty="0">
                <a:solidFill>
                  <a:srgbClr val="000000"/>
                </a:solidFill>
                <a:latin typeface="Tahoma" charset="0"/>
              </a:rPr>
              <a:t>Hemoglobin , (in blood)</a:t>
            </a:r>
          </a:p>
          <a:p>
            <a:pPr eaLnBrk="1" hangingPunct="1"/>
            <a:r>
              <a:rPr lang="en-US" sz="2800" dirty="0">
                <a:solidFill>
                  <a:srgbClr val="000000"/>
                </a:solidFill>
                <a:latin typeface="Tahoma" charset="0"/>
              </a:rPr>
              <a:t>Melanin, (in hair and skin)</a:t>
            </a:r>
          </a:p>
        </p:txBody>
      </p:sp>
    </p:spTree>
    <p:extLst>
      <p:ext uri="{BB962C8B-B14F-4D97-AF65-F5344CB8AC3E}">
        <p14:creationId xmlns:p14="http://schemas.microsoft.com/office/powerpoint/2010/main" val="3692834153"/>
      </p:ext>
    </p:extLst>
  </p:cSld>
  <p:clrMapOvr>
    <a:masterClrMapping/>
  </p:clrMapOvr>
  <p:transition advTm="600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3250" name="Rectangle 3"/>
          <p:cNvSpPr>
            <a:spLocks noGrp="1" noChangeArrowheads="1"/>
          </p:cNvSpPr>
          <p:nvPr>
            <p:ph sz="half" idx="1"/>
          </p:nvPr>
        </p:nvSpPr>
        <p:spPr>
          <a:xfrm>
            <a:off x="0" y="1600200"/>
            <a:ext cx="9144000" cy="5257800"/>
          </a:xfrm>
        </p:spPr>
        <p:txBody>
          <a:bodyPr>
            <a:norm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a:p>
            <a:pPr eaLnBrk="1" hangingPunct="1"/>
            <a:r>
              <a:rPr lang="en-US" sz="2800" dirty="0">
                <a:solidFill>
                  <a:srgbClr val="000000"/>
                </a:solidFill>
                <a:latin typeface="Tahoma" charset="0"/>
              </a:rPr>
              <a:t>Hemoglobin , (in blood)</a:t>
            </a:r>
          </a:p>
          <a:p>
            <a:pPr eaLnBrk="1" hangingPunct="1"/>
            <a:r>
              <a:rPr lang="en-US" sz="2800" dirty="0">
                <a:solidFill>
                  <a:srgbClr val="000000"/>
                </a:solidFill>
                <a:latin typeface="Tahoma" charset="0"/>
              </a:rPr>
              <a:t>Melanin, (in hair and skin)</a:t>
            </a:r>
          </a:p>
          <a:p>
            <a:pPr eaLnBrk="1" hangingPunct="1"/>
            <a:r>
              <a:rPr lang="en-US" sz="2800" dirty="0">
                <a:solidFill>
                  <a:srgbClr val="000000"/>
                </a:solidFill>
                <a:latin typeface="Tahoma" charset="0"/>
              </a:rPr>
              <a:t>Water, (prominently present in all tissue) </a:t>
            </a:r>
          </a:p>
        </p:txBody>
      </p:sp>
    </p:spTree>
    <p:extLst>
      <p:ext uri="{BB962C8B-B14F-4D97-AF65-F5344CB8AC3E}">
        <p14:creationId xmlns:p14="http://schemas.microsoft.com/office/powerpoint/2010/main" val="3812204467"/>
      </p:ext>
    </p:extLst>
  </p:cSld>
  <p:clrMapOvr>
    <a:masterClrMapping/>
  </p:clrMapOvr>
  <p:transition advTm="600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4274" name="Rectangle 3"/>
          <p:cNvSpPr>
            <a:spLocks noGrp="1" noChangeArrowheads="1"/>
          </p:cNvSpPr>
          <p:nvPr>
            <p:ph sz="half" idx="1"/>
          </p:nvPr>
        </p:nvSpPr>
        <p:spPr>
          <a:xfrm>
            <a:off x="0" y="1600200"/>
            <a:ext cx="9144000" cy="5257800"/>
          </a:xfrm>
        </p:spPr>
        <p:txBody>
          <a:bodyPr>
            <a:norm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a:p>
            <a:pPr eaLnBrk="1" hangingPunct="1"/>
            <a:r>
              <a:rPr lang="en-US" sz="2800" dirty="0">
                <a:solidFill>
                  <a:srgbClr val="000000"/>
                </a:solidFill>
                <a:latin typeface="Tahoma" charset="0"/>
              </a:rPr>
              <a:t>Hemoglobin , (in blood)</a:t>
            </a:r>
          </a:p>
          <a:p>
            <a:pPr eaLnBrk="1" hangingPunct="1"/>
            <a:r>
              <a:rPr lang="en-US" sz="2800" dirty="0">
                <a:solidFill>
                  <a:srgbClr val="000000"/>
                </a:solidFill>
                <a:latin typeface="Tahoma" charset="0"/>
              </a:rPr>
              <a:t>Melanin, (in hair and skin)</a:t>
            </a:r>
          </a:p>
          <a:p>
            <a:pPr eaLnBrk="1" hangingPunct="1"/>
            <a:r>
              <a:rPr lang="en-US" sz="2800" dirty="0">
                <a:solidFill>
                  <a:srgbClr val="000000"/>
                </a:solidFill>
                <a:latin typeface="Tahoma" charset="0"/>
              </a:rPr>
              <a:t>Water, (prominently present in all tissue) This is our primary </a:t>
            </a:r>
            <a:r>
              <a:rPr lang="en-US" sz="2800" dirty="0" err="1">
                <a:solidFill>
                  <a:srgbClr val="000000"/>
                </a:solidFill>
                <a:latin typeface="Tahoma" charset="0"/>
              </a:rPr>
              <a:t>chromophore</a:t>
            </a:r>
            <a:r>
              <a:rPr lang="en-US" sz="2800" dirty="0">
                <a:solidFill>
                  <a:srgbClr val="000000"/>
                </a:solidFill>
                <a:latin typeface="Tahoma" charset="0"/>
              </a:rPr>
              <a:t> during ablative LASER resurfacing</a:t>
            </a:r>
            <a:r>
              <a:rPr lang="en-US" altLang="ja-JP" sz="2800" dirty="0">
                <a:solidFill>
                  <a:srgbClr val="000000"/>
                </a:solidFill>
                <a:latin typeface="Tahoma" charset="0"/>
              </a:rPr>
              <a:t> </a:t>
            </a:r>
            <a:endParaRPr lang="en-US" sz="2800" dirty="0">
              <a:solidFill>
                <a:srgbClr val="000000"/>
              </a:solidFill>
              <a:latin typeface="Tahoma" charset="0"/>
            </a:endParaRPr>
          </a:p>
        </p:txBody>
      </p:sp>
    </p:spTree>
    <p:extLst>
      <p:ext uri="{BB962C8B-B14F-4D97-AF65-F5344CB8AC3E}">
        <p14:creationId xmlns:p14="http://schemas.microsoft.com/office/powerpoint/2010/main" val="275525761"/>
      </p:ext>
    </p:extLst>
  </p:cSld>
  <p:clrMapOvr>
    <a:masterClrMapping/>
  </p:clrMapOvr>
  <p:transition advTm="600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rrowheads="1"/>
          </p:cNvSpPr>
          <p:nvPr>
            <p:ph type="title"/>
          </p:nvPr>
        </p:nvSpPr>
        <p:spPr>
          <a:xfrm>
            <a:off x="549275" y="107950"/>
            <a:ext cx="8042275" cy="1336675"/>
          </a:xfrm>
        </p:spPr>
        <p:txBody>
          <a:bodyPr/>
          <a:lstStyle/>
          <a:p>
            <a:pPr eaLnBrk="1" hangingPunct="1"/>
            <a:r>
              <a:rPr lang="en-US">
                <a:latin typeface="Tahoma" charset="0"/>
              </a:rPr>
              <a:t>Chromophores</a:t>
            </a:r>
          </a:p>
        </p:txBody>
      </p:sp>
      <p:sp>
        <p:nvSpPr>
          <p:cNvPr id="55298" name="Rectangle 3"/>
          <p:cNvSpPr>
            <a:spLocks noGrp="1" noChangeArrowheads="1"/>
          </p:cNvSpPr>
          <p:nvPr>
            <p:ph sz="half" idx="1"/>
          </p:nvPr>
        </p:nvSpPr>
        <p:spPr>
          <a:xfrm>
            <a:off x="0" y="1600200"/>
            <a:ext cx="9144000" cy="5257800"/>
          </a:xfrm>
        </p:spPr>
        <p:txBody>
          <a:bodyPr>
            <a:noAutofit/>
          </a:bodyPr>
          <a:lstStyle/>
          <a:p>
            <a:pPr eaLnBrk="1" hangingPunct="1">
              <a:buFont typeface="Wingdings" charset="0"/>
              <a:buNone/>
            </a:pPr>
            <a:r>
              <a:rPr lang="en-US" sz="2800" dirty="0">
                <a:solidFill>
                  <a:srgbClr val="000000"/>
                </a:solidFill>
                <a:latin typeface="Tahoma" charset="0"/>
              </a:rPr>
              <a:t>	The primary </a:t>
            </a:r>
            <a:r>
              <a:rPr lang="en-US" sz="2800" dirty="0" err="1">
                <a:solidFill>
                  <a:srgbClr val="000000"/>
                </a:solidFill>
                <a:latin typeface="Tahoma" charset="0"/>
              </a:rPr>
              <a:t>choromophores</a:t>
            </a:r>
            <a:r>
              <a:rPr lang="en-US" sz="2800" dirty="0">
                <a:solidFill>
                  <a:srgbClr val="000000"/>
                </a:solidFill>
                <a:latin typeface="Tahoma" charset="0"/>
              </a:rPr>
              <a:t> present in human tissue are:</a:t>
            </a:r>
          </a:p>
          <a:p>
            <a:pPr eaLnBrk="1" hangingPunct="1"/>
            <a:r>
              <a:rPr lang="en-US" sz="2800" dirty="0">
                <a:solidFill>
                  <a:srgbClr val="000000"/>
                </a:solidFill>
                <a:latin typeface="Tahoma" charset="0"/>
              </a:rPr>
              <a:t>Hemoglobin , (in blood)</a:t>
            </a:r>
          </a:p>
          <a:p>
            <a:pPr eaLnBrk="1" hangingPunct="1"/>
            <a:r>
              <a:rPr lang="en-US" sz="2800" dirty="0">
                <a:solidFill>
                  <a:srgbClr val="000000"/>
                </a:solidFill>
                <a:latin typeface="Tahoma" charset="0"/>
              </a:rPr>
              <a:t>Melanin, (in hair and skin)</a:t>
            </a:r>
          </a:p>
          <a:p>
            <a:pPr eaLnBrk="1" hangingPunct="1"/>
            <a:r>
              <a:rPr lang="en-US" sz="2800" dirty="0">
                <a:solidFill>
                  <a:srgbClr val="000000"/>
                </a:solidFill>
                <a:latin typeface="Tahoma" charset="0"/>
              </a:rPr>
              <a:t>Water, (prominently present in all tissue) This is our primary </a:t>
            </a:r>
            <a:r>
              <a:rPr lang="en-US" sz="2800" dirty="0" err="1">
                <a:solidFill>
                  <a:srgbClr val="000000"/>
                </a:solidFill>
                <a:latin typeface="Tahoma" charset="0"/>
              </a:rPr>
              <a:t>chromophore</a:t>
            </a:r>
            <a:r>
              <a:rPr lang="en-US" sz="2800" dirty="0">
                <a:solidFill>
                  <a:srgbClr val="000000"/>
                </a:solidFill>
                <a:latin typeface="Tahoma" charset="0"/>
              </a:rPr>
              <a:t> during ablative LASER resurfacing</a:t>
            </a:r>
          </a:p>
          <a:p>
            <a:pPr eaLnBrk="1" hangingPunct="1"/>
            <a:r>
              <a:rPr lang="en-US" sz="2800" dirty="0">
                <a:solidFill>
                  <a:srgbClr val="000000"/>
                </a:solidFill>
                <a:latin typeface="Tahoma" charset="0"/>
              </a:rPr>
              <a:t>Protein, (often referred to as </a:t>
            </a:r>
            <a:r>
              <a:rPr lang="ja-JP" altLang="en-US" sz="2800" dirty="0">
                <a:solidFill>
                  <a:srgbClr val="000000"/>
                </a:solidFill>
                <a:latin typeface="Tahoma" charset="0"/>
              </a:rPr>
              <a:t>“</a:t>
            </a:r>
            <a:r>
              <a:rPr lang="en-US" altLang="ja-JP" sz="2800" dirty="0">
                <a:solidFill>
                  <a:srgbClr val="000000"/>
                </a:solidFill>
                <a:latin typeface="Tahoma" charset="0"/>
              </a:rPr>
              <a:t>scatter</a:t>
            </a:r>
            <a:r>
              <a:rPr lang="ja-JP" altLang="en-US" sz="2800" dirty="0">
                <a:solidFill>
                  <a:srgbClr val="000000"/>
                </a:solidFill>
                <a:latin typeface="Tahoma" charset="0"/>
              </a:rPr>
              <a:t>”</a:t>
            </a:r>
            <a:r>
              <a:rPr lang="en-US" altLang="ja-JP" sz="2800" dirty="0">
                <a:solidFill>
                  <a:srgbClr val="000000"/>
                </a:solidFill>
                <a:latin typeface="Tahoma" charset="0"/>
              </a:rPr>
              <a:t>, these are covalent bonds that connect tissue)  </a:t>
            </a:r>
            <a:endParaRPr lang="en-US" sz="2800" dirty="0">
              <a:solidFill>
                <a:srgbClr val="000000"/>
              </a:solidFill>
              <a:latin typeface="Tahoma" charset="0"/>
            </a:endParaRPr>
          </a:p>
        </p:txBody>
      </p:sp>
    </p:spTree>
    <p:extLst>
      <p:ext uri="{BB962C8B-B14F-4D97-AF65-F5344CB8AC3E}">
        <p14:creationId xmlns:p14="http://schemas.microsoft.com/office/powerpoint/2010/main" val="163777209"/>
      </p:ext>
    </p:extLst>
  </p:cSld>
  <p:clrMapOvr>
    <a:masterClrMapping/>
  </p:clrMapOvr>
  <p:transition advTm="6000"/>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rrowheads="1"/>
          </p:cNvSpPr>
          <p:nvPr>
            <p:ph type="title"/>
          </p:nvPr>
        </p:nvSpPr>
        <p:spPr>
          <a:xfrm>
            <a:off x="457200" y="0"/>
            <a:ext cx="8229600" cy="914400"/>
          </a:xfrm>
        </p:spPr>
        <p:txBody>
          <a:bodyPr/>
          <a:lstStyle/>
          <a:p>
            <a:pPr eaLnBrk="1" hangingPunct="1"/>
            <a:r>
              <a:rPr lang="en-US">
                <a:latin typeface="Tahoma" charset="0"/>
              </a:rPr>
              <a:t>Absorption by Chromophores</a:t>
            </a:r>
          </a:p>
        </p:txBody>
      </p:sp>
      <p:pic>
        <p:nvPicPr>
          <p:cNvPr id="6146" name="Picture 2" descr="Laser Tissue Interactions: Biological Factors to Consider for Dermatology">
            <a:extLst>
              <a:ext uri="{FF2B5EF4-FFF2-40B4-BE49-F238E27FC236}">
                <a16:creationId xmlns:a16="http://schemas.microsoft.com/office/drawing/2014/main" id="{D7FF2158-5900-684A-BAF6-8DEC07682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12849"/>
            <a:ext cx="8229599" cy="522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455453"/>
      </p:ext>
    </p:extLst>
  </p:cSld>
  <p:clrMapOvr>
    <a:masterClrMapping/>
  </p:clrMapOvr>
  <p:transition advTm="600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p:cNvSpPr>
          <p:nvPr>
            <p:ph type="title"/>
          </p:nvPr>
        </p:nvSpPr>
        <p:spPr>
          <a:xfrm>
            <a:off x="457200" y="0"/>
            <a:ext cx="8229600" cy="914400"/>
          </a:xfrm>
        </p:spPr>
        <p:txBody>
          <a:bodyPr/>
          <a:lstStyle/>
          <a:p>
            <a:pPr eaLnBrk="1" hangingPunct="1"/>
            <a:r>
              <a:rPr lang="en-US">
                <a:latin typeface="Tahoma" charset="0"/>
              </a:rPr>
              <a:t>Absorption by Chromophores</a:t>
            </a:r>
          </a:p>
        </p:txBody>
      </p:sp>
      <p:pic>
        <p:nvPicPr>
          <p:cNvPr id="7170" name="Picture 2" descr="Picosecond Laser Treatment for Tattoos and Benign Cutaneous Pigmented  Lesions (Secondary publication). - Abstract - Europe PMC">
            <a:extLst>
              <a:ext uri="{FF2B5EF4-FFF2-40B4-BE49-F238E27FC236}">
                <a16:creationId xmlns:a16="http://schemas.microsoft.com/office/drawing/2014/main" id="{65812CF6-9302-0148-8A31-7982649AB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977" y="1025610"/>
            <a:ext cx="6814045" cy="542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18965"/>
      </p:ext>
    </p:extLst>
  </p:cSld>
  <p:clrMapOvr>
    <a:masterClrMapping/>
  </p:clrMapOvr>
  <p:transition advTm="6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3106" name="Rectangle 3"/>
          <p:cNvSpPr>
            <a:spLocks noGrp="1" noChangeArrowheads="1"/>
          </p:cNvSpPr>
          <p:nvPr>
            <p:ph idx="1"/>
          </p:nvPr>
        </p:nvSpPr>
        <p:spPr>
          <a:xfrm>
            <a:off x="0" y="1600200"/>
            <a:ext cx="9144000" cy="5257800"/>
          </a:xfrm>
        </p:spPr>
        <p:txBody>
          <a:bodyPr>
            <a:normAutofit/>
          </a:bodyPr>
          <a:lstStyle/>
          <a:p>
            <a:pPr eaLnBrk="1" hangingPunct="1">
              <a:buFont typeface="Wingdings" charset="0"/>
              <a:buNone/>
            </a:pPr>
            <a:r>
              <a:rPr lang="en-US" sz="3200" dirty="0">
                <a:latin typeface="Tahoma" charset="0"/>
                <a:cs typeface="Tahoma" charset="0"/>
              </a:rPr>
              <a:t>	</a:t>
            </a:r>
            <a:endParaRPr lang="en-US" sz="3000" dirty="0">
              <a:latin typeface="Tahoma" charset="0"/>
              <a:cs typeface="Tahoma" charset="0"/>
            </a:endParaRPr>
          </a:p>
        </p:txBody>
      </p:sp>
      <p:pic>
        <p:nvPicPr>
          <p:cNvPr id="15362" name="Picture 2" descr="Lectures Bureau | Einstein's equation E=mc2 (ROBERT L. WOLKE)">
            <a:extLst>
              <a:ext uri="{FF2B5EF4-FFF2-40B4-BE49-F238E27FC236}">
                <a16:creationId xmlns:a16="http://schemas.microsoft.com/office/drawing/2014/main" id="{B6B41692-1BFB-354C-B637-722EE6F9E6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24" y="1600200"/>
            <a:ext cx="7062952" cy="477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919512"/>
      </p:ext>
    </p:extLst>
  </p:cSld>
  <p:clrMapOvr>
    <a:masterClrMapping/>
  </p:clrMapOvr>
  <p:transition advTm="600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457200" y="0"/>
            <a:ext cx="8229600" cy="914400"/>
          </a:xfrm>
        </p:spPr>
        <p:txBody>
          <a:bodyPr/>
          <a:lstStyle/>
          <a:p>
            <a:pPr eaLnBrk="1" hangingPunct="1"/>
            <a:r>
              <a:rPr lang="en-US">
                <a:latin typeface="Tahoma" charset="0"/>
              </a:rPr>
              <a:t>Absorption by Chromophores</a:t>
            </a:r>
          </a:p>
        </p:txBody>
      </p:sp>
      <p:pic>
        <p:nvPicPr>
          <p:cNvPr id="8194" name="Picture 2" descr="Schematic showing the range of simultaneous photothermal reactions... |  Download Scientific Diagram">
            <a:extLst>
              <a:ext uri="{FF2B5EF4-FFF2-40B4-BE49-F238E27FC236}">
                <a16:creationId xmlns:a16="http://schemas.microsoft.com/office/drawing/2014/main" id="{8F5487E5-B8EE-E84C-A23A-6BE2F203A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70" y="1497309"/>
            <a:ext cx="7241059" cy="483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32548"/>
      </p:ext>
    </p:extLst>
  </p:cSld>
  <p:clrMapOvr>
    <a:masterClrMapping/>
  </p:clrMapOvr>
  <p:transition advTm="600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pic>
        <p:nvPicPr>
          <p:cNvPr id="10242" name="Picture 2" descr="Lasers and Flashlamps in Dermatology | Plastic Surgery Key">
            <a:extLst>
              <a:ext uri="{FF2B5EF4-FFF2-40B4-BE49-F238E27FC236}">
                <a16:creationId xmlns:a16="http://schemas.microsoft.com/office/drawing/2014/main" id="{01E3029F-66BA-064F-A838-1DD74DCD3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317" y="1219200"/>
            <a:ext cx="4507365" cy="520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3125"/>
      </p:ext>
    </p:extLst>
  </p:cSld>
  <p:clrMapOvr>
    <a:masterClrMapping/>
  </p:clrMapOvr>
  <p:transition advTm="600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Grp="1" noChangeArrowheads="1"/>
          </p:cNvSpPr>
          <p:nvPr>
            <p:ph type="title"/>
          </p:nvPr>
        </p:nvSpPr>
        <p:spPr>
          <a:xfrm>
            <a:off x="609600" y="533400"/>
            <a:ext cx="5619750" cy="701675"/>
          </a:xfrm>
        </p:spPr>
        <p:txBody>
          <a:bodyPr wrap="none" anchor="t">
            <a:spAutoFit/>
          </a:bodyPr>
          <a:lstStyle/>
          <a:p>
            <a:pPr algn="l" eaLnBrk="1" hangingPunct="1"/>
            <a:r>
              <a:rPr lang="sv-SE" sz="4000">
                <a:latin typeface="News Gothic MT" charset="0"/>
                <a:cs typeface="Arial" charset="0"/>
              </a:rPr>
              <a:t>Targeted Chromophores</a:t>
            </a:r>
            <a:endParaRPr lang="en-GB" sz="4000">
              <a:latin typeface="News Gothic MT" charset="0"/>
              <a:cs typeface="Arial" charset="0"/>
            </a:endParaRPr>
          </a:p>
        </p:txBody>
      </p:sp>
      <p:sp>
        <p:nvSpPr>
          <p:cNvPr id="106498" name="Text Box 6"/>
          <p:cNvSpPr txBox="1">
            <a:spLocks noChangeArrowheads="1"/>
          </p:cNvSpPr>
          <p:nvPr/>
        </p:nvSpPr>
        <p:spPr bwMode="auto">
          <a:xfrm>
            <a:off x="457200" y="4648200"/>
            <a:ext cx="7620000"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a:lnSpc>
                <a:spcPct val="125000"/>
              </a:lnSpc>
              <a:spcAft>
                <a:spcPct val="0"/>
              </a:spcAft>
              <a:buClr>
                <a:schemeClr val="bg2"/>
              </a:buClr>
              <a:buFont typeface="CommonBullets" charset="0"/>
              <a:buNone/>
            </a:pPr>
            <a:r>
              <a:rPr lang="en-US" sz="2800" dirty="0">
                <a:solidFill>
                  <a:srgbClr val="000000"/>
                </a:solidFill>
              </a:rPr>
              <a:t>Water: Prominently present in all tissue</a:t>
            </a:r>
            <a:endParaRPr lang="en-US" sz="2800" dirty="0">
              <a:solidFill>
                <a:schemeClr val="tx1"/>
              </a:solidFill>
            </a:endParaRPr>
          </a:p>
        </p:txBody>
      </p:sp>
      <p:pic>
        <p:nvPicPr>
          <p:cNvPr id="106499" name="Picture 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8800" y="685800"/>
            <a:ext cx="1701800" cy="2297113"/>
          </a:xfrm>
          <a:prstGeom prst="rect">
            <a:avLst/>
          </a:prstGeom>
          <a:noFill/>
          <a:ln w="28575">
            <a:solidFill>
              <a:schemeClr val="bg2"/>
            </a:solidFill>
            <a:miter lim="800000"/>
            <a:headEnd/>
            <a:tailEnd/>
          </a:ln>
          <a:extLst>
            <a:ext uri="{909E8E84-426E-40dd-AFC4-6F175D3DCCD1}">
              <a14:hiddenFill xmlns="" xmlns:a14="http://schemas.microsoft.com/office/drawing/2010/main">
                <a:solidFill>
                  <a:srgbClr val="FFFFFF"/>
                </a:solidFill>
              </a14:hiddenFill>
            </a:ext>
          </a:extLst>
        </p:spPr>
      </p:pic>
      <p:sp>
        <p:nvSpPr>
          <p:cNvPr id="106500" name="Text Box 9"/>
          <p:cNvSpPr txBox="1">
            <a:spLocks noChangeArrowheads="1"/>
          </p:cNvSpPr>
          <p:nvPr/>
        </p:nvSpPr>
        <p:spPr bwMode="auto">
          <a:xfrm>
            <a:off x="533400" y="1981200"/>
            <a:ext cx="7239000" cy="240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lgn="l">
              <a:lnSpc>
                <a:spcPct val="120000"/>
              </a:lnSpc>
              <a:spcAft>
                <a:spcPct val="0"/>
              </a:spcAft>
              <a:buClr>
                <a:schemeClr val="bg2"/>
              </a:buClr>
              <a:buFont typeface="CommonBullets" charset="0"/>
              <a:buNone/>
            </a:pPr>
            <a:r>
              <a:rPr lang="en-GB" sz="2800">
                <a:solidFill>
                  <a:srgbClr val="000000"/>
                </a:solidFill>
              </a:rPr>
              <a:t>Pigments:</a:t>
            </a:r>
          </a:p>
          <a:p>
            <a:pPr algn="l">
              <a:lnSpc>
                <a:spcPct val="120000"/>
              </a:lnSpc>
              <a:spcAft>
                <a:spcPct val="0"/>
              </a:spcAft>
              <a:buClr>
                <a:schemeClr val="bg2"/>
              </a:buClr>
              <a:buFont typeface="CommonBullets" charset="0"/>
              <a:buChar char="-"/>
            </a:pPr>
            <a:r>
              <a:rPr lang="en-GB" sz="2800">
                <a:solidFill>
                  <a:schemeClr val="tx1"/>
                </a:solidFill>
              </a:rPr>
              <a:t>Epidermal melanin</a:t>
            </a:r>
          </a:p>
          <a:p>
            <a:pPr algn="l">
              <a:lnSpc>
                <a:spcPct val="120000"/>
              </a:lnSpc>
              <a:spcAft>
                <a:spcPct val="0"/>
              </a:spcAft>
              <a:buClr>
                <a:schemeClr val="bg2"/>
              </a:buClr>
              <a:buFont typeface="CommonBullets" charset="0"/>
              <a:buChar char="-"/>
            </a:pPr>
            <a:r>
              <a:rPr lang="en-GB" sz="2800">
                <a:solidFill>
                  <a:schemeClr val="tx1"/>
                </a:solidFill>
              </a:rPr>
              <a:t>Oxyhemoglobin: </a:t>
            </a:r>
            <a:r>
              <a:rPr lang="en-GB" sz="2400">
                <a:solidFill>
                  <a:schemeClr val="tx1"/>
                </a:solidFill>
              </a:rPr>
              <a:t>Arteries, arterioles, capillaries</a:t>
            </a:r>
          </a:p>
          <a:p>
            <a:pPr algn="l">
              <a:lnSpc>
                <a:spcPct val="120000"/>
              </a:lnSpc>
              <a:spcAft>
                <a:spcPct val="0"/>
              </a:spcAft>
              <a:buClr>
                <a:schemeClr val="bg2"/>
              </a:buClr>
              <a:buFont typeface="CommonBullets" charset="0"/>
              <a:buChar char="-"/>
            </a:pPr>
            <a:r>
              <a:rPr lang="en-GB" sz="2800">
                <a:solidFill>
                  <a:schemeClr val="tx1"/>
                </a:solidFill>
              </a:rPr>
              <a:t>Deoxyhemoglobin: </a:t>
            </a:r>
            <a:r>
              <a:rPr lang="en-GB" sz="2400">
                <a:solidFill>
                  <a:schemeClr val="tx1"/>
                </a:solidFill>
              </a:rPr>
              <a:t>Veins, venioles, capillaries</a:t>
            </a:r>
          </a:p>
        </p:txBody>
      </p:sp>
    </p:spTree>
    <p:extLst>
      <p:ext uri="{BB962C8B-B14F-4D97-AF65-F5344CB8AC3E}">
        <p14:creationId xmlns:p14="http://schemas.microsoft.com/office/powerpoint/2010/main" val="1016121715"/>
      </p:ext>
    </p:extLst>
  </p:cSld>
  <p:clrMapOvr>
    <a:masterClrMapping/>
  </p:clrMapOvr>
  <p:transition advTm="600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0" y="1676400"/>
            <a:ext cx="9144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lnSpc>
                <a:spcPct val="100000"/>
              </a:lnSpc>
              <a:spcAft>
                <a:spcPct val="0"/>
              </a:spcAft>
              <a:buClr>
                <a:schemeClr val="hlink"/>
              </a:buClr>
              <a:buSzPct val="80000"/>
              <a:buFont typeface="Wingdings" charset="0"/>
              <a:buNone/>
            </a:pPr>
            <a:r>
              <a:rPr kumimoji="0" lang="en-US" sz="3200" b="0" dirty="0">
                <a:solidFill>
                  <a:schemeClr val="tx1"/>
                </a:solidFill>
                <a:latin typeface="Tahoma" charset="0"/>
                <a:cs typeface="Arial Unicode MS" charset="0"/>
              </a:rPr>
              <a:t>	For selective </a:t>
            </a:r>
            <a:r>
              <a:rPr kumimoji="0" lang="en-US" sz="3200" b="0" dirty="0" err="1">
                <a:solidFill>
                  <a:schemeClr val="tx1"/>
                </a:solidFill>
                <a:latin typeface="Tahoma" charset="0"/>
                <a:cs typeface="Arial Unicode MS" charset="0"/>
              </a:rPr>
              <a:t>photothermolysis</a:t>
            </a:r>
            <a:r>
              <a:rPr kumimoji="0" lang="en-US" sz="3200" b="0" dirty="0">
                <a:solidFill>
                  <a:schemeClr val="tx1"/>
                </a:solidFill>
                <a:latin typeface="Tahoma" charset="0"/>
                <a:cs typeface="Arial Unicode MS" charset="0"/>
              </a:rPr>
              <a:t> to occur, the operator must choose:</a:t>
            </a:r>
          </a:p>
        </p:txBody>
      </p:sp>
      <p:sp>
        <p:nvSpPr>
          <p:cNvPr id="4"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spTree>
    <p:extLst>
      <p:ext uri="{BB962C8B-B14F-4D97-AF65-F5344CB8AC3E}">
        <p14:creationId xmlns:p14="http://schemas.microsoft.com/office/powerpoint/2010/main" val="2493836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676400"/>
            <a:ext cx="91440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lnSpc>
                <a:spcPct val="100000"/>
              </a:lnSpc>
              <a:spcAft>
                <a:spcPct val="0"/>
              </a:spcAft>
              <a:buClr>
                <a:schemeClr val="hlink"/>
              </a:buClr>
              <a:buSzPct val="80000"/>
              <a:buFont typeface="Wingdings" charset="0"/>
              <a:buNone/>
            </a:pPr>
            <a:r>
              <a:rPr kumimoji="0" lang="en-US" sz="3200" b="0" dirty="0">
                <a:solidFill>
                  <a:schemeClr val="tx1"/>
                </a:solidFill>
                <a:latin typeface="Tahoma" charset="0"/>
                <a:cs typeface="Arial Unicode MS" charset="0"/>
              </a:rPr>
              <a:t>	For selective </a:t>
            </a:r>
            <a:r>
              <a:rPr kumimoji="0" lang="en-US" sz="3200" b="0" dirty="0" err="1">
                <a:solidFill>
                  <a:schemeClr val="tx1"/>
                </a:solidFill>
                <a:latin typeface="Tahoma" charset="0"/>
                <a:cs typeface="Arial Unicode MS" charset="0"/>
              </a:rPr>
              <a:t>photothermolysis</a:t>
            </a:r>
            <a:r>
              <a:rPr kumimoji="0" lang="en-US" sz="3200" b="0" dirty="0">
                <a:solidFill>
                  <a:schemeClr val="tx1"/>
                </a:solidFill>
                <a:latin typeface="Tahoma" charset="0"/>
                <a:cs typeface="Arial Unicode MS" charset="0"/>
              </a:rPr>
              <a:t> to occur, the operator must choose:</a:t>
            </a:r>
            <a:br>
              <a:rPr kumimoji="0" lang="en-US" sz="3200" b="0" dirty="0">
                <a:solidFill>
                  <a:schemeClr val="tx1"/>
                </a:solidFill>
                <a:latin typeface="Tahoma" charset="0"/>
                <a:cs typeface="Arial Unicode MS" charset="0"/>
              </a:rPr>
            </a:br>
            <a:endParaRPr kumimoji="0" lang="en-US" sz="3200" b="0" dirty="0">
              <a:solidFill>
                <a:schemeClr val="tx1"/>
              </a:solidFill>
              <a:latin typeface="Tahoma" charset="0"/>
              <a:cs typeface="Arial Unicode MS" charset="0"/>
            </a:endParaRPr>
          </a:p>
          <a:p>
            <a:pPr marL="342900" indent="-342900" algn="l" eaLnBrk="1" hangingPunct="1">
              <a:lnSpc>
                <a:spcPct val="100000"/>
              </a:lnSpc>
              <a:spcAft>
                <a:spcPct val="0"/>
              </a:spcAft>
              <a:buClr>
                <a:schemeClr val="hlink"/>
              </a:buClr>
              <a:buSzPct val="80000"/>
              <a:buFont typeface="Wingdings" charset="0"/>
              <a:buChar char="n"/>
            </a:pPr>
            <a:r>
              <a:rPr kumimoji="0" lang="en-US" sz="3200" b="0" dirty="0">
                <a:solidFill>
                  <a:schemeClr val="tx1"/>
                </a:solidFill>
                <a:latin typeface="Tahoma" charset="0"/>
                <a:cs typeface="Arial Unicode MS" charset="0"/>
              </a:rPr>
              <a:t>The appropriate </a:t>
            </a:r>
            <a:r>
              <a:rPr kumimoji="0" lang="en-US" sz="3200" dirty="0">
                <a:solidFill>
                  <a:schemeClr val="tx1"/>
                </a:solidFill>
                <a:latin typeface="Tahoma" charset="0"/>
                <a:cs typeface="Arial Unicode MS" charset="0"/>
              </a:rPr>
              <a:t>Wavelength, (Color) </a:t>
            </a:r>
            <a:r>
              <a:rPr kumimoji="0" lang="en-US" sz="3200" b="0" dirty="0">
                <a:solidFill>
                  <a:schemeClr val="tx1"/>
                </a:solidFill>
                <a:latin typeface="Tahoma" charset="0"/>
                <a:cs typeface="Arial Unicode MS" charset="0"/>
              </a:rPr>
              <a:t>selectively absorbed by the target tissue </a:t>
            </a:r>
          </a:p>
        </p:txBody>
      </p:sp>
      <p:sp>
        <p:nvSpPr>
          <p:cNvPr id="4"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spTree>
    <p:extLst>
      <p:ext uri="{BB962C8B-B14F-4D97-AF65-F5344CB8AC3E}">
        <p14:creationId xmlns:p14="http://schemas.microsoft.com/office/powerpoint/2010/main" val="3630838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5" name="Rectangle 3"/>
          <p:cNvSpPr>
            <a:spLocks noChangeArrowheads="1"/>
          </p:cNvSpPr>
          <p:nvPr/>
        </p:nvSpPr>
        <p:spPr bwMode="auto">
          <a:xfrm>
            <a:off x="0" y="1676400"/>
            <a:ext cx="9144000" cy="4953000"/>
          </a:xfrm>
          <a:prstGeom prst="rect">
            <a:avLst/>
          </a:prstGeom>
          <a:noFill/>
          <a:ln w="9525">
            <a:noFill/>
            <a:miter lim="800000"/>
            <a:headEnd/>
            <a:tailEnd/>
          </a:ln>
          <a:effectLst/>
        </p:spPr>
        <p:txBody>
          <a:bodyPr lIns="92075" tIns="46038" rIns="92075" bIns="46038"/>
          <a:lstStyle/>
          <a:p>
            <a:pPr marL="342900" indent="-342900" eaLnBrk="1" hangingPunct="1">
              <a:lnSpc>
                <a:spcPct val="100000"/>
              </a:lnSpc>
              <a:spcAft>
                <a:spcPct val="0"/>
              </a:spcAft>
              <a:buClr>
                <a:schemeClr val="hlink"/>
              </a:buClr>
              <a:buSzPct val="80000"/>
              <a:buFont typeface="Wingdings" pitchFamily="2" charset="2"/>
              <a:buNone/>
              <a:defRPr/>
            </a:pPr>
            <a:r>
              <a:rPr kumimoji="0" lang="en-US" altLang="he-IL" sz="3200" b="0" dirty="0">
                <a:solidFill>
                  <a:schemeClr val="tx1"/>
                </a:solidFill>
                <a:latin typeface="Tahoma" pitchFamily="34" charset="0"/>
                <a:ea typeface="Arial Unicode MS" pitchFamily="34" charset="-128"/>
                <a:cs typeface="Arial Unicode MS" pitchFamily="34" charset="-128"/>
              </a:rPr>
              <a:t>	For selective </a:t>
            </a:r>
            <a:r>
              <a:rPr kumimoji="0" lang="en-US" altLang="he-IL" sz="3200" b="0" dirty="0" err="1">
                <a:solidFill>
                  <a:schemeClr val="tx1"/>
                </a:solidFill>
                <a:latin typeface="Tahoma" pitchFamily="34" charset="0"/>
                <a:ea typeface="Arial Unicode MS" pitchFamily="34" charset="-128"/>
                <a:cs typeface="Arial Unicode MS" pitchFamily="34" charset="-128"/>
              </a:rPr>
              <a:t>photothermolysis</a:t>
            </a:r>
            <a:r>
              <a:rPr kumimoji="0" lang="en-US" altLang="he-IL" sz="3200" b="0" dirty="0">
                <a:solidFill>
                  <a:schemeClr val="tx1"/>
                </a:solidFill>
                <a:latin typeface="Tahoma" pitchFamily="34" charset="0"/>
                <a:ea typeface="Arial Unicode MS" pitchFamily="34" charset="-128"/>
                <a:cs typeface="Arial Unicode MS" pitchFamily="34" charset="-128"/>
              </a:rPr>
              <a:t> to occur, the operator must choose:</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a:t>
            </a:r>
            <a:r>
              <a:rPr kumimoji="0" lang="en-US" altLang="he-IL" sz="3200" dirty="0">
                <a:solidFill>
                  <a:schemeClr val="tx1"/>
                </a:solidFill>
                <a:latin typeface="Tahoma" pitchFamily="34" charset="0"/>
                <a:ea typeface="Arial Unicode MS" pitchFamily="34" charset="-128"/>
                <a:cs typeface="Arial Unicode MS" pitchFamily="34" charset="-128"/>
              </a:rPr>
              <a:t>Wavelength, (Color) </a:t>
            </a:r>
            <a:r>
              <a:rPr kumimoji="0" lang="en-US" altLang="he-IL" sz="3200" b="0" dirty="0">
                <a:solidFill>
                  <a:schemeClr val="tx1"/>
                </a:solidFill>
                <a:latin typeface="Tahoma" pitchFamily="34" charset="0"/>
                <a:ea typeface="Arial Unicode MS" pitchFamily="34" charset="-128"/>
                <a:cs typeface="Arial Unicode MS" pitchFamily="34" charset="-128"/>
              </a:rPr>
              <a:t>selectively absorbed by the target tissue </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a:t>
            </a:r>
            <a:r>
              <a:rPr kumimoji="0" lang="en-US" altLang="he-IL" sz="3200" dirty="0">
                <a:solidFill>
                  <a:schemeClr val="tx1"/>
                </a:solidFill>
                <a:latin typeface="Tahoma" pitchFamily="34" charset="0"/>
                <a:ea typeface="Arial Unicode MS" pitchFamily="34" charset="-128"/>
                <a:cs typeface="Arial Unicode MS" pitchFamily="34" charset="-128"/>
              </a:rPr>
              <a:t>pulse duration or “pulse width”</a:t>
            </a: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eaLnBrk="1" hangingPunct="1">
              <a:lnSpc>
                <a:spcPct val="100000"/>
              </a:lnSpc>
              <a:spcAft>
                <a:spcPct val="20000"/>
              </a:spcAft>
              <a:buClr>
                <a:schemeClr val="hlink"/>
              </a:buClr>
              <a:buSzPct val="80000"/>
              <a:buFont typeface="Wingdings" pitchFamily="2" charset="2"/>
              <a:buNone/>
              <a:defRPr/>
            </a:pPr>
            <a:endParaRPr kumimoji="0" lang="en-US" altLang="he-IL" sz="2400" b="0" dirty="0">
              <a:solidFill>
                <a:schemeClr val="tx1"/>
              </a:solidFill>
              <a:effectLst>
                <a:outerShdw blurRad="38100" dist="38100" dir="2700000" algn="tl">
                  <a:srgbClr val="000000"/>
                </a:outerShdw>
              </a:effectLst>
              <a:latin typeface="Tahoma" pitchFamily="34" charset="0"/>
              <a:ea typeface="Arial Unicode MS" pitchFamily="34" charset="-128"/>
              <a:cs typeface="Arial Unicode MS" pitchFamily="34" charset="-128"/>
            </a:endParaRPr>
          </a:p>
        </p:txBody>
      </p:sp>
      <p:sp>
        <p:nvSpPr>
          <p:cNvPr id="4"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spTree>
    <p:extLst>
      <p:ext uri="{BB962C8B-B14F-4D97-AF65-F5344CB8AC3E}">
        <p14:creationId xmlns:p14="http://schemas.microsoft.com/office/powerpoint/2010/main" val="38243317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ChangeArrowheads="1"/>
          </p:cNvSpPr>
          <p:nvPr/>
        </p:nvSpPr>
        <p:spPr bwMode="auto">
          <a:xfrm>
            <a:off x="0" y="1309816"/>
            <a:ext cx="9144000" cy="5319584"/>
          </a:xfrm>
          <a:prstGeom prst="rect">
            <a:avLst/>
          </a:prstGeom>
          <a:noFill/>
          <a:ln w="9525">
            <a:noFill/>
            <a:miter lim="800000"/>
            <a:headEnd/>
            <a:tailEnd/>
          </a:ln>
          <a:effectLst/>
        </p:spPr>
        <p:txBody>
          <a:bodyPr lIns="92075" tIns="46038" rIns="92075" bIns="46038"/>
          <a:lstStyle/>
          <a:p>
            <a:pPr marL="342900" indent="-342900" eaLnBrk="1" hangingPunct="1">
              <a:lnSpc>
                <a:spcPct val="100000"/>
              </a:lnSpc>
              <a:spcAft>
                <a:spcPct val="0"/>
              </a:spcAft>
              <a:buClr>
                <a:schemeClr val="hlink"/>
              </a:buClr>
              <a:buSzPct val="80000"/>
              <a:buFont typeface="Wingdings" pitchFamily="2" charset="2"/>
              <a:buNone/>
              <a:defRPr/>
            </a:pPr>
            <a:r>
              <a:rPr kumimoji="0" lang="en-US" altLang="he-IL" sz="3200" b="0" dirty="0">
                <a:solidFill>
                  <a:schemeClr val="tx1"/>
                </a:solidFill>
                <a:latin typeface="Tahoma" pitchFamily="34" charset="0"/>
                <a:ea typeface="Arial Unicode MS" pitchFamily="34" charset="-128"/>
                <a:cs typeface="Arial Unicode MS" pitchFamily="34" charset="-128"/>
              </a:rPr>
              <a:t>	For selective </a:t>
            </a:r>
            <a:r>
              <a:rPr kumimoji="0" lang="en-US" altLang="he-IL" sz="3200" b="0" dirty="0" err="1">
                <a:solidFill>
                  <a:schemeClr val="tx1"/>
                </a:solidFill>
                <a:latin typeface="Tahoma" pitchFamily="34" charset="0"/>
                <a:ea typeface="Arial Unicode MS" pitchFamily="34" charset="-128"/>
                <a:cs typeface="Arial Unicode MS" pitchFamily="34" charset="-128"/>
              </a:rPr>
              <a:t>photothermolysis</a:t>
            </a:r>
            <a:r>
              <a:rPr kumimoji="0" lang="en-US" altLang="he-IL" sz="3200" b="0" dirty="0">
                <a:solidFill>
                  <a:schemeClr val="tx1"/>
                </a:solidFill>
                <a:latin typeface="Tahoma" pitchFamily="34" charset="0"/>
                <a:ea typeface="Arial Unicode MS" pitchFamily="34" charset="-128"/>
                <a:cs typeface="Arial Unicode MS" pitchFamily="34" charset="-128"/>
              </a:rPr>
              <a:t> to occur, the operator must choose:</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Color (</a:t>
            </a:r>
            <a:r>
              <a:rPr kumimoji="0" lang="en-US" altLang="he-IL" sz="3200" dirty="0">
                <a:solidFill>
                  <a:schemeClr val="tx1"/>
                </a:solidFill>
                <a:latin typeface="Tahoma" pitchFamily="34" charset="0"/>
                <a:ea typeface="Arial Unicode MS" pitchFamily="34" charset="-128"/>
                <a:cs typeface="Arial Unicode MS" pitchFamily="34" charset="-128"/>
              </a:rPr>
              <a:t>Wavelength)</a:t>
            </a:r>
            <a:br>
              <a:rPr kumimoji="0" lang="en-US" altLang="he-IL" sz="320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spcAft>
                <a:spcPct val="0"/>
              </a:spcAft>
              <a:buClr>
                <a:schemeClr val="hlink"/>
              </a:buClr>
              <a:buSzPct val="80000"/>
              <a:buFont typeface="Wingdings" pitchFamily="2" charset="2"/>
              <a:buChar char="n"/>
              <a:defRPr/>
            </a:pPr>
            <a:r>
              <a:rPr lang="en-US" altLang="he-IL" sz="3200" dirty="0">
                <a:latin typeface="Tahoma" pitchFamily="34" charset="0"/>
                <a:ea typeface="Arial Unicode MS" pitchFamily="34" charset="-128"/>
                <a:cs typeface="Arial Unicode MS" pitchFamily="34" charset="-128"/>
              </a:rPr>
              <a:t>The appropriate pulse duration or “pulse width”</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a:t>
            </a:r>
            <a:r>
              <a:rPr kumimoji="0" lang="en-US" altLang="he-IL" sz="3200" dirty="0">
                <a:solidFill>
                  <a:schemeClr val="tx1"/>
                </a:solidFill>
                <a:latin typeface="Tahoma" pitchFamily="34" charset="0"/>
                <a:ea typeface="Arial Unicode MS" pitchFamily="34" charset="-128"/>
                <a:cs typeface="Arial Unicode MS" pitchFamily="34" charset="-128"/>
              </a:rPr>
              <a:t>Energy</a:t>
            </a:r>
            <a:r>
              <a:rPr kumimoji="0" lang="en-US" altLang="he-IL" sz="3200" b="0" dirty="0">
                <a:solidFill>
                  <a:schemeClr val="tx1"/>
                </a:solidFill>
                <a:latin typeface="Tahoma" pitchFamily="34" charset="0"/>
                <a:ea typeface="Arial Unicode MS" pitchFamily="34" charset="-128"/>
                <a:cs typeface="Arial Unicode MS" pitchFamily="34" charset="-128"/>
              </a:rPr>
              <a:t>, (called </a:t>
            </a:r>
            <a:r>
              <a:rPr kumimoji="0" lang="en-US" altLang="he-IL" sz="3200" dirty="0">
                <a:solidFill>
                  <a:schemeClr val="tx1"/>
                </a:solidFill>
                <a:latin typeface="Tahoma" pitchFamily="34" charset="0"/>
                <a:ea typeface="Arial Unicode MS" pitchFamily="34" charset="-128"/>
                <a:cs typeface="Arial Unicode MS" pitchFamily="34" charset="-128"/>
              </a:rPr>
              <a:t>Fluence or Joules</a:t>
            </a:r>
            <a:r>
              <a:rPr lang="en-US" altLang="he-IL" sz="3200" dirty="0">
                <a:latin typeface="Tahoma" pitchFamily="34" charset="0"/>
                <a:ea typeface="Arial Unicode MS" pitchFamily="34" charset="-128"/>
                <a:cs typeface="Arial Unicode MS" pitchFamily="34" charset="-128"/>
              </a:rPr>
              <a:t>) </a:t>
            </a:r>
            <a:r>
              <a:rPr kumimoji="0" lang="en-US" altLang="he-IL" sz="3200" b="0" dirty="0">
                <a:solidFill>
                  <a:schemeClr val="tx1"/>
                </a:solidFill>
                <a:latin typeface="Tahoma" pitchFamily="34" charset="0"/>
                <a:ea typeface="Arial Unicode MS" pitchFamily="34" charset="-128"/>
                <a:cs typeface="Arial Unicode MS" pitchFamily="34" charset="-128"/>
              </a:rPr>
              <a:t>to produce the desired effect</a:t>
            </a:r>
          </a:p>
          <a:p>
            <a:pPr marL="342900" indent="-342900" eaLnBrk="1" hangingPunct="1">
              <a:lnSpc>
                <a:spcPct val="100000"/>
              </a:lnSpc>
              <a:spcAft>
                <a:spcPct val="20000"/>
              </a:spcAft>
              <a:buClr>
                <a:schemeClr val="hlink"/>
              </a:buClr>
              <a:buSzPct val="80000"/>
              <a:buFont typeface="Wingdings" pitchFamily="2" charset="2"/>
              <a:buNone/>
              <a:defRPr/>
            </a:pPr>
            <a:endParaRPr kumimoji="0" lang="en-US" altLang="he-IL" sz="2400" b="0" dirty="0">
              <a:solidFill>
                <a:schemeClr val="tx1"/>
              </a:solidFill>
              <a:effectLst>
                <a:outerShdw blurRad="38100" dist="38100" dir="2700000" algn="tl">
                  <a:srgbClr val="000000"/>
                </a:outerShdw>
              </a:effectLst>
              <a:latin typeface="Tahoma" pitchFamily="34" charset="0"/>
              <a:ea typeface="Arial Unicode MS" pitchFamily="34" charset="-128"/>
              <a:cs typeface="Arial Unicode MS" pitchFamily="34" charset="-128"/>
            </a:endParaRPr>
          </a:p>
        </p:txBody>
      </p:sp>
      <p:sp>
        <p:nvSpPr>
          <p:cNvPr id="4"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spTree>
    <p:extLst>
      <p:ext uri="{BB962C8B-B14F-4D97-AF65-F5344CB8AC3E}">
        <p14:creationId xmlns:p14="http://schemas.microsoft.com/office/powerpoint/2010/main" val="39861701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3" name="Rectangle 3"/>
          <p:cNvSpPr>
            <a:spLocks noChangeArrowheads="1"/>
          </p:cNvSpPr>
          <p:nvPr/>
        </p:nvSpPr>
        <p:spPr bwMode="auto">
          <a:xfrm>
            <a:off x="0" y="1309816"/>
            <a:ext cx="9144000" cy="5319584"/>
          </a:xfrm>
          <a:prstGeom prst="rect">
            <a:avLst/>
          </a:prstGeom>
          <a:noFill/>
          <a:ln w="9525">
            <a:noFill/>
            <a:miter lim="800000"/>
            <a:headEnd/>
            <a:tailEnd/>
          </a:ln>
          <a:effectLst/>
        </p:spPr>
        <p:txBody>
          <a:bodyPr lIns="92075" tIns="46038" rIns="92075" bIns="46038"/>
          <a:lstStyle/>
          <a:p>
            <a:pPr marL="342900" indent="-342900" eaLnBrk="1" hangingPunct="1">
              <a:lnSpc>
                <a:spcPct val="100000"/>
              </a:lnSpc>
              <a:spcAft>
                <a:spcPct val="0"/>
              </a:spcAft>
              <a:buClr>
                <a:schemeClr val="hlink"/>
              </a:buClr>
              <a:buSzPct val="80000"/>
              <a:buFont typeface="Wingdings" pitchFamily="2" charset="2"/>
              <a:buNone/>
              <a:defRPr/>
            </a:pPr>
            <a:r>
              <a:rPr kumimoji="0" lang="en-US" altLang="he-IL" sz="3200" b="0" dirty="0">
                <a:solidFill>
                  <a:schemeClr val="tx1"/>
                </a:solidFill>
                <a:latin typeface="Tahoma" pitchFamily="34" charset="0"/>
                <a:ea typeface="Arial Unicode MS" pitchFamily="34" charset="-128"/>
                <a:cs typeface="Arial Unicode MS" pitchFamily="34" charset="-128"/>
              </a:rPr>
              <a:t>	For selective </a:t>
            </a:r>
            <a:r>
              <a:rPr kumimoji="0" lang="en-US" altLang="he-IL" sz="3200" b="0" dirty="0" err="1">
                <a:solidFill>
                  <a:schemeClr val="tx1"/>
                </a:solidFill>
                <a:latin typeface="Tahoma" pitchFamily="34" charset="0"/>
                <a:ea typeface="Arial Unicode MS" pitchFamily="34" charset="-128"/>
                <a:cs typeface="Arial Unicode MS" pitchFamily="34" charset="-128"/>
              </a:rPr>
              <a:t>photothermolysis</a:t>
            </a:r>
            <a:r>
              <a:rPr kumimoji="0" lang="en-US" altLang="he-IL" sz="3200" b="0" dirty="0">
                <a:solidFill>
                  <a:schemeClr val="tx1"/>
                </a:solidFill>
                <a:latin typeface="Tahoma" pitchFamily="34" charset="0"/>
                <a:ea typeface="Arial Unicode MS" pitchFamily="34" charset="-128"/>
                <a:cs typeface="Arial Unicode MS" pitchFamily="34" charset="-128"/>
              </a:rPr>
              <a:t> to occur, the operator must choose:</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Color (</a:t>
            </a:r>
            <a:r>
              <a:rPr kumimoji="0" lang="en-US" altLang="he-IL" sz="3200" dirty="0">
                <a:solidFill>
                  <a:schemeClr val="tx1"/>
                </a:solidFill>
                <a:latin typeface="Tahoma" pitchFamily="34" charset="0"/>
                <a:ea typeface="Arial Unicode MS" pitchFamily="34" charset="-128"/>
                <a:cs typeface="Arial Unicode MS" pitchFamily="34" charset="-128"/>
              </a:rPr>
              <a:t>Wavelength)</a:t>
            </a:r>
            <a:br>
              <a:rPr kumimoji="0" lang="en-US" altLang="he-IL" sz="320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spcAft>
                <a:spcPct val="0"/>
              </a:spcAft>
              <a:buClr>
                <a:schemeClr val="hlink"/>
              </a:buClr>
              <a:buSzPct val="80000"/>
              <a:buFont typeface="Wingdings" pitchFamily="2" charset="2"/>
              <a:buChar char="n"/>
              <a:defRPr/>
            </a:pPr>
            <a:r>
              <a:rPr lang="en-US" altLang="he-IL" sz="3200" dirty="0">
                <a:latin typeface="Tahoma" pitchFamily="34" charset="0"/>
                <a:ea typeface="Arial Unicode MS" pitchFamily="34" charset="-128"/>
                <a:cs typeface="Arial Unicode MS" pitchFamily="34" charset="-128"/>
              </a:rPr>
              <a:t>The appropriate pulse duration or “pulse width”</a:t>
            </a:r>
            <a:br>
              <a:rPr kumimoji="0" lang="en-US" altLang="he-IL" sz="3200" b="0" dirty="0">
                <a:solidFill>
                  <a:schemeClr val="tx1"/>
                </a:solidFill>
                <a:latin typeface="Tahoma" pitchFamily="34" charset="0"/>
                <a:ea typeface="Arial Unicode MS" pitchFamily="34" charset="-128"/>
                <a:cs typeface="Arial Unicode MS" pitchFamily="34" charset="-128"/>
              </a:rPr>
            </a:b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algn="l" eaLnBrk="1" hangingPunct="1">
              <a:lnSpc>
                <a:spcPct val="100000"/>
              </a:lnSpc>
              <a:spcAft>
                <a:spcPct val="0"/>
              </a:spcAft>
              <a:buClr>
                <a:schemeClr val="hlink"/>
              </a:buClr>
              <a:buSzPct val="80000"/>
              <a:buFont typeface="Wingdings" pitchFamily="2" charset="2"/>
              <a:buChar char="n"/>
              <a:defRPr/>
            </a:pPr>
            <a:r>
              <a:rPr kumimoji="0" lang="en-US" altLang="he-IL" sz="3200" b="0" dirty="0">
                <a:solidFill>
                  <a:schemeClr val="tx1"/>
                </a:solidFill>
                <a:latin typeface="Tahoma" pitchFamily="34" charset="0"/>
                <a:ea typeface="Arial Unicode MS" pitchFamily="34" charset="-128"/>
                <a:cs typeface="Arial Unicode MS" pitchFamily="34" charset="-128"/>
              </a:rPr>
              <a:t>The appropriate </a:t>
            </a:r>
            <a:r>
              <a:rPr kumimoji="0" lang="en-US" altLang="he-IL" sz="3200" dirty="0">
                <a:solidFill>
                  <a:schemeClr val="tx1"/>
                </a:solidFill>
                <a:latin typeface="Tahoma" pitchFamily="34" charset="0"/>
                <a:ea typeface="Arial Unicode MS" pitchFamily="34" charset="-128"/>
                <a:cs typeface="Arial Unicode MS" pitchFamily="34" charset="-128"/>
              </a:rPr>
              <a:t>Energy</a:t>
            </a:r>
            <a:r>
              <a:rPr kumimoji="0" lang="en-US" altLang="he-IL" sz="3200" b="0" dirty="0">
                <a:solidFill>
                  <a:schemeClr val="tx1"/>
                </a:solidFill>
                <a:latin typeface="Tahoma" pitchFamily="34" charset="0"/>
                <a:ea typeface="Arial Unicode MS" pitchFamily="34" charset="-128"/>
                <a:cs typeface="Arial Unicode MS" pitchFamily="34" charset="-128"/>
              </a:rPr>
              <a:t>, (called </a:t>
            </a:r>
            <a:r>
              <a:rPr kumimoji="0" lang="en-US" altLang="he-IL" sz="3200" dirty="0">
                <a:solidFill>
                  <a:schemeClr val="tx1"/>
                </a:solidFill>
                <a:latin typeface="Tahoma" pitchFamily="34" charset="0"/>
                <a:ea typeface="Arial Unicode MS" pitchFamily="34" charset="-128"/>
                <a:cs typeface="Arial Unicode MS" pitchFamily="34" charset="-128"/>
              </a:rPr>
              <a:t>Fluence or Joules</a:t>
            </a:r>
            <a:r>
              <a:rPr lang="en-US" altLang="he-IL" sz="3200" dirty="0">
                <a:latin typeface="Tahoma" pitchFamily="34" charset="0"/>
                <a:ea typeface="Arial Unicode MS" pitchFamily="34" charset="-128"/>
                <a:cs typeface="Arial Unicode MS" pitchFamily="34" charset="-128"/>
              </a:rPr>
              <a:t>) </a:t>
            </a:r>
            <a:r>
              <a:rPr kumimoji="0" lang="en-US" altLang="he-IL" sz="3200" b="0" dirty="0">
                <a:solidFill>
                  <a:schemeClr val="tx1"/>
                </a:solidFill>
                <a:latin typeface="Tahoma" pitchFamily="34" charset="0"/>
                <a:ea typeface="Arial Unicode MS" pitchFamily="34" charset="-128"/>
                <a:cs typeface="Arial Unicode MS" pitchFamily="34" charset="-128"/>
              </a:rPr>
              <a:t>to produce the desired effect</a:t>
            </a:r>
          </a:p>
          <a:p>
            <a:pPr marL="342900" indent="-342900" algn="l" eaLnBrk="1" hangingPunct="1">
              <a:lnSpc>
                <a:spcPct val="100000"/>
              </a:lnSpc>
              <a:spcAft>
                <a:spcPct val="0"/>
              </a:spcAft>
              <a:buClr>
                <a:schemeClr val="hlink"/>
              </a:buClr>
              <a:buSzPct val="80000"/>
              <a:buFont typeface="Wingdings" pitchFamily="2" charset="2"/>
              <a:buChar char="n"/>
              <a:defRPr/>
            </a:pPr>
            <a:r>
              <a:rPr lang="en-US" altLang="he-IL" sz="3200" dirty="0">
                <a:latin typeface="Tahoma" pitchFamily="34" charset="0"/>
                <a:ea typeface="Arial Unicode MS" pitchFamily="34" charset="-128"/>
                <a:cs typeface="Arial Unicode MS" pitchFamily="34" charset="-128"/>
              </a:rPr>
              <a:t>Spot Size</a:t>
            </a:r>
            <a:endParaRPr kumimoji="0" lang="en-US" altLang="he-IL" sz="3200" b="0" dirty="0">
              <a:solidFill>
                <a:schemeClr val="tx1"/>
              </a:solidFill>
              <a:latin typeface="Tahoma" pitchFamily="34" charset="0"/>
              <a:ea typeface="Arial Unicode MS" pitchFamily="34" charset="-128"/>
              <a:cs typeface="Arial Unicode MS" pitchFamily="34" charset="-128"/>
            </a:endParaRPr>
          </a:p>
          <a:p>
            <a:pPr marL="342900" indent="-342900" eaLnBrk="1" hangingPunct="1">
              <a:lnSpc>
                <a:spcPct val="100000"/>
              </a:lnSpc>
              <a:spcAft>
                <a:spcPct val="20000"/>
              </a:spcAft>
              <a:buClr>
                <a:schemeClr val="hlink"/>
              </a:buClr>
              <a:buSzPct val="80000"/>
              <a:buFont typeface="Wingdings" pitchFamily="2" charset="2"/>
              <a:buNone/>
              <a:defRPr/>
            </a:pPr>
            <a:endParaRPr kumimoji="0" lang="en-US" altLang="he-IL" sz="2400" b="0" dirty="0">
              <a:solidFill>
                <a:schemeClr val="tx1"/>
              </a:solidFill>
              <a:effectLst>
                <a:outerShdw blurRad="38100" dist="38100" dir="2700000" algn="tl">
                  <a:srgbClr val="000000"/>
                </a:outerShdw>
              </a:effectLst>
              <a:latin typeface="Tahoma" pitchFamily="34" charset="0"/>
              <a:ea typeface="Arial Unicode MS" pitchFamily="34" charset="-128"/>
              <a:cs typeface="Arial Unicode MS" pitchFamily="34" charset="-128"/>
            </a:endParaRPr>
          </a:p>
        </p:txBody>
      </p:sp>
      <p:sp>
        <p:nvSpPr>
          <p:cNvPr id="4" name="Rectangle 2"/>
          <p:cNvSpPr>
            <a:spLocks noChangeArrowheads="1"/>
          </p:cNvSpPr>
          <p:nvPr/>
        </p:nvSpPr>
        <p:spPr bwMode="auto">
          <a:xfrm>
            <a:off x="762000" y="228600"/>
            <a:ext cx="78486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eaLnBrk="1" hangingPunct="1">
              <a:lnSpc>
                <a:spcPct val="100000"/>
              </a:lnSpc>
              <a:spcBef>
                <a:spcPct val="0"/>
              </a:spcBef>
              <a:spcAft>
                <a:spcPct val="0"/>
              </a:spcAft>
              <a:buClrTx/>
              <a:buSzTx/>
              <a:buFontTx/>
              <a:buNone/>
            </a:pPr>
            <a:r>
              <a:rPr kumimoji="0" lang="en-US" sz="4800" b="0" dirty="0">
                <a:solidFill>
                  <a:schemeClr val="accent1"/>
                </a:solidFill>
                <a:latin typeface="Tahoma" charset="0"/>
                <a:cs typeface="Arial Unicode MS" charset="0"/>
              </a:rPr>
              <a:t>Selective </a:t>
            </a:r>
            <a:r>
              <a:rPr kumimoji="0" lang="en-US" sz="4800" b="0" dirty="0" err="1">
                <a:solidFill>
                  <a:schemeClr val="accent1"/>
                </a:solidFill>
                <a:latin typeface="Tahoma" charset="0"/>
                <a:cs typeface="Arial Unicode MS" charset="0"/>
              </a:rPr>
              <a:t>Photothermolysis</a:t>
            </a:r>
            <a:endParaRPr kumimoji="0" lang="en-US" sz="4800" b="0" dirty="0">
              <a:solidFill>
                <a:schemeClr val="accent1"/>
              </a:solidFill>
              <a:latin typeface="Tahoma" charset="0"/>
              <a:cs typeface="Arial Unicode MS" charset="0"/>
            </a:endParaRPr>
          </a:p>
        </p:txBody>
      </p:sp>
    </p:spTree>
    <p:extLst>
      <p:ext uri="{BB962C8B-B14F-4D97-AF65-F5344CB8AC3E}">
        <p14:creationId xmlns:p14="http://schemas.microsoft.com/office/powerpoint/2010/main" val="242872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914400" y="312737"/>
            <a:ext cx="777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tx2"/>
                </a:solidFill>
                <a:latin typeface="Tahoma" charset="0"/>
                <a:cs typeface="Arial Unicode MS" charset="0"/>
              </a:rPr>
              <a:t>Depth of Penetration </a:t>
            </a:r>
          </a:p>
        </p:txBody>
      </p:sp>
      <p:pic>
        <p:nvPicPr>
          <p:cNvPr id="87042" name="Picture 3" descr="Cutaneous Laser Spectr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71600"/>
            <a:ext cx="6096000" cy="5173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207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1066800" y="152400"/>
            <a:ext cx="7772400" cy="1143000"/>
          </a:xfrm>
        </p:spPr>
        <p:txBody>
          <a:bodyPr/>
          <a:lstStyle/>
          <a:p>
            <a:pPr eaLnBrk="1" hangingPunct="1"/>
            <a:r>
              <a:rPr lang="en-US" sz="4800">
                <a:latin typeface="Tahoma" charset="0"/>
              </a:rPr>
              <a:t>Depth of Penetration</a:t>
            </a:r>
          </a:p>
        </p:txBody>
      </p:sp>
      <p:pic>
        <p:nvPicPr>
          <p:cNvPr id="757763" name="Picture 3" descr="Depth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0"/>
            <a:ext cx="6288088"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973021"/>
      </p:ext>
    </p:extLst>
  </p:cSld>
  <p:clrMapOvr>
    <a:masterClrMapping/>
  </p:clrMapOvr>
  <p:transition advTm="6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63"/>
                                        </p:tgtEl>
                                        <p:attrNameLst>
                                          <p:attrName>style.visibility</p:attrName>
                                        </p:attrNameLst>
                                      </p:cBhvr>
                                      <p:to>
                                        <p:strVal val="visible"/>
                                      </p:to>
                                    </p:set>
                                    <p:animEffect transition="in" filter="dissolve">
                                      <p:cBhvr>
                                        <p:cTn id="7" dur="500"/>
                                        <p:tgtEl>
                                          <p:spTgt spid="757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ChangeArrowheads="1"/>
          </p:cNvSpPr>
          <p:nvPr>
            <p:ph type="title"/>
          </p:nvPr>
        </p:nvSpPr>
        <p:spPr/>
        <p:txBody>
          <a:bodyPr/>
          <a:lstStyle/>
          <a:p>
            <a:pPr eaLnBrk="1" hangingPunct="1"/>
            <a:r>
              <a:rPr lang="en-US">
                <a:latin typeface="Tahoma" charset="0"/>
              </a:rPr>
              <a:t>What is Light?</a:t>
            </a:r>
          </a:p>
        </p:txBody>
      </p:sp>
      <p:sp>
        <p:nvSpPr>
          <p:cNvPr id="304130" name="Rectangle 3"/>
          <p:cNvSpPr>
            <a:spLocks noGrp="1" noChangeArrowheads="1"/>
          </p:cNvSpPr>
          <p:nvPr>
            <p:ph idx="1"/>
          </p:nvPr>
        </p:nvSpPr>
        <p:spPr>
          <a:xfrm>
            <a:off x="0" y="1600200"/>
            <a:ext cx="9144000" cy="5257800"/>
          </a:xfrm>
        </p:spPr>
        <p:txBody>
          <a:bodyPr/>
          <a:lstStyle/>
          <a:p>
            <a:pPr>
              <a:buFont typeface="Wingdings 2" charset="0"/>
              <a:buNone/>
            </a:pPr>
            <a:r>
              <a:rPr lang="en-US" sz="3200" dirty="0">
                <a:latin typeface="News Gothic MT" charset="0"/>
              </a:rPr>
              <a:t>	</a:t>
            </a:r>
            <a:endParaRPr lang="en-US" sz="3000" dirty="0">
              <a:latin typeface="Tahoma" charset="0"/>
            </a:endParaRPr>
          </a:p>
        </p:txBody>
      </p:sp>
      <p:pic>
        <p:nvPicPr>
          <p:cNvPr id="6146" name="Picture 2" descr="Physicists finally solved the mystery of surrounding photon momentum - Tech  Explorist">
            <a:extLst>
              <a:ext uri="{FF2B5EF4-FFF2-40B4-BE49-F238E27FC236}">
                <a16:creationId xmlns:a16="http://schemas.microsoft.com/office/drawing/2014/main" id="{B56DEA5D-BA91-ED4F-BBF0-915929B1A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44000" cy="51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69020"/>
      </p:ext>
    </p:extLst>
  </p:cSld>
  <p:clrMapOvr>
    <a:masterClrMapping/>
  </p:clrMapOvr>
  <p:transition advTm="600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533400" y="304800"/>
            <a:ext cx="7772400" cy="1143000"/>
          </a:xfrm>
        </p:spPr>
        <p:txBody>
          <a:bodyPr/>
          <a:lstStyle/>
          <a:p>
            <a:pPr eaLnBrk="1" hangingPunct="1"/>
            <a:r>
              <a:rPr lang="en-US" sz="3600">
                <a:latin typeface="Tahoma" charset="0"/>
              </a:rPr>
              <a:t>Spot Size &amp; Depth of Penetration</a:t>
            </a:r>
          </a:p>
        </p:txBody>
      </p:sp>
      <p:pic>
        <p:nvPicPr>
          <p:cNvPr id="758788" name="Picture 4" descr="Spotsize - no title2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2094470"/>
            <a:ext cx="5334000" cy="379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241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58788"/>
                                        </p:tgtEl>
                                        <p:attrNameLst>
                                          <p:attrName>style.visibility</p:attrName>
                                        </p:attrNameLst>
                                      </p:cBhvr>
                                      <p:to>
                                        <p:strVal val="visible"/>
                                      </p:to>
                                    </p:set>
                                    <p:animEffect transition="in" filter="wipe(up)">
                                      <p:cBhvr>
                                        <p:cTn id="7" dur="500"/>
                                        <p:tgtEl>
                                          <p:spTgt spid="75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1143000" y="228600"/>
            <a:ext cx="7772400" cy="838200"/>
          </a:xfrm>
        </p:spPr>
        <p:txBody>
          <a:bodyPr/>
          <a:lstStyle/>
          <a:p>
            <a:pPr eaLnBrk="1" hangingPunct="1"/>
            <a:br>
              <a:rPr lang="en-US">
                <a:latin typeface="Tahoma" charset="0"/>
              </a:rPr>
            </a:br>
            <a:endParaRPr lang="en-US">
              <a:latin typeface="Tahoma" charset="0"/>
            </a:endParaRPr>
          </a:p>
        </p:txBody>
      </p:sp>
      <p:pic>
        <p:nvPicPr>
          <p:cNvPr id="765955" name="Picture 3" descr="Power - no titleCopy"/>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25002" y="2047103"/>
            <a:ext cx="6893996" cy="3303373"/>
          </a:xfrm>
          <a:noFill/>
        </p:spPr>
      </p:pic>
      <p:sp>
        <p:nvSpPr>
          <p:cNvPr id="765956" name="Text Box 4"/>
          <p:cNvSpPr txBox="1">
            <a:spLocks noChangeArrowheads="1"/>
          </p:cNvSpPr>
          <p:nvPr/>
        </p:nvSpPr>
        <p:spPr bwMode="auto">
          <a:xfrm>
            <a:off x="0" y="533400"/>
            <a:ext cx="91440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kumimoji="1" sz="3000" b="1">
                <a:solidFill>
                  <a:srgbClr val="FFFFFF"/>
                </a:solidFill>
                <a:latin typeface="Times New Roman" charset="0"/>
                <a:ea typeface="ＭＳ Ｐゴシック" charset="0"/>
                <a:cs typeface="ＭＳ Ｐゴシック" charset="0"/>
              </a:defRPr>
            </a:lvl1pPr>
            <a:lvl2pPr>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lvl="1">
              <a:lnSpc>
                <a:spcPct val="100000"/>
              </a:lnSpc>
              <a:spcBef>
                <a:spcPct val="0"/>
              </a:spcBef>
              <a:spcAft>
                <a:spcPct val="0"/>
              </a:spcAft>
              <a:buClrTx/>
              <a:buSzTx/>
              <a:buFontTx/>
              <a:buNone/>
            </a:pPr>
            <a:r>
              <a:rPr kumimoji="0" lang="en-US" sz="3600" b="0">
                <a:solidFill>
                  <a:schemeClr val="tx1"/>
                </a:solidFill>
                <a:latin typeface="Tahoma" charset="0"/>
                <a:cs typeface="Times New Roman" charset="0"/>
              </a:rPr>
              <a:t>  Fluence and Depth of Penetration</a:t>
            </a:r>
          </a:p>
        </p:txBody>
      </p:sp>
    </p:spTree>
    <p:extLst>
      <p:ext uri="{BB962C8B-B14F-4D97-AF65-F5344CB8AC3E}">
        <p14:creationId xmlns:p14="http://schemas.microsoft.com/office/powerpoint/2010/main" val="1624638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65955"/>
                                        </p:tgtEl>
                                        <p:attrNameLst>
                                          <p:attrName>style.visibility</p:attrName>
                                        </p:attrNameLst>
                                      </p:cBhvr>
                                      <p:to>
                                        <p:strVal val="visible"/>
                                      </p:to>
                                    </p:set>
                                    <p:anim calcmode="lin" valueType="num">
                                      <p:cBhvr additive="base">
                                        <p:cTn id="7" dur="500" fill="hold"/>
                                        <p:tgtEl>
                                          <p:spTgt spid="765955"/>
                                        </p:tgtEl>
                                        <p:attrNameLst>
                                          <p:attrName>ppt_x</p:attrName>
                                        </p:attrNameLst>
                                      </p:cBhvr>
                                      <p:tavLst>
                                        <p:tav tm="0">
                                          <p:val>
                                            <p:strVal val="0-#ppt_w/2"/>
                                          </p:val>
                                        </p:tav>
                                        <p:tav tm="100000">
                                          <p:val>
                                            <p:strVal val="#ppt_x"/>
                                          </p:val>
                                        </p:tav>
                                      </p:tavLst>
                                    </p:anim>
                                    <p:anim calcmode="lin" valueType="num">
                                      <p:cBhvr additive="base">
                                        <p:cTn id="8" dur="500" fill="hold"/>
                                        <p:tgtEl>
                                          <p:spTgt spid="76595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65956"/>
                                        </p:tgtEl>
                                        <p:attrNameLst>
                                          <p:attrName>style.visibility</p:attrName>
                                        </p:attrNameLst>
                                      </p:cBhvr>
                                      <p:to>
                                        <p:strVal val="visible"/>
                                      </p:to>
                                    </p:set>
                                    <p:anim calcmode="lin" valueType="num">
                                      <p:cBhvr additive="base">
                                        <p:cTn id="12" dur="500" fill="hold"/>
                                        <p:tgtEl>
                                          <p:spTgt spid="765956"/>
                                        </p:tgtEl>
                                        <p:attrNameLst>
                                          <p:attrName>ppt_x</p:attrName>
                                        </p:attrNameLst>
                                      </p:cBhvr>
                                      <p:tavLst>
                                        <p:tav tm="0">
                                          <p:val>
                                            <p:strVal val="0-#ppt_w/2"/>
                                          </p:val>
                                        </p:tav>
                                        <p:tav tm="100000">
                                          <p:val>
                                            <p:strVal val="#ppt_x"/>
                                          </p:val>
                                        </p:tav>
                                      </p:tavLst>
                                    </p:anim>
                                    <p:anim calcmode="lin" valueType="num">
                                      <p:cBhvr additive="base">
                                        <p:cTn id="13" dur="500" fill="hold"/>
                                        <p:tgtEl>
                                          <p:spTgt spid="765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5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3"/>
          <p:cNvSpPr>
            <a:spLocks noGrp="1" noChangeArrowheads="1"/>
          </p:cNvSpPr>
          <p:nvPr>
            <p:ph idx="1"/>
          </p:nvPr>
        </p:nvSpPr>
        <p:spPr>
          <a:xfrm>
            <a:off x="1502760" y="2289942"/>
            <a:ext cx="6726839" cy="3591874"/>
          </a:xfrm>
        </p:spPr>
        <p:txBody>
          <a:bodyPr>
            <a:normAutofit/>
          </a:bodyPr>
          <a:lstStyle/>
          <a:p>
            <a:pPr>
              <a:buFont typeface="Wingdings" charset="0"/>
              <a:buChar char="n"/>
            </a:pPr>
            <a:r>
              <a:rPr lang="en-US" sz="3000" b="1" dirty="0">
                <a:latin typeface="News Gothic MT" charset="0"/>
              </a:rPr>
              <a:t>Choosing the appropriate settings</a:t>
            </a:r>
          </a:p>
          <a:p>
            <a:pPr eaLnBrk="1" hangingPunct="1">
              <a:buFont typeface="Wingdings" charset="0"/>
              <a:buChar char="n"/>
            </a:pPr>
            <a:r>
              <a:rPr lang="en-US" sz="3000" b="1" dirty="0">
                <a:latin typeface="News Gothic MT" charset="0"/>
              </a:rPr>
              <a:t>Contra-indications</a:t>
            </a:r>
          </a:p>
          <a:p>
            <a:pPr eaLnBrk="1" hangingPunct="1">
              <a:buFont typeface="Wingdings" charset="0"/>
              <a:buChar char="n"/>
            </a:pPr>
            <a:r>
              <a:rPr lang="en-US" sz="3000" b="1" dirty="0">
                <a:latin typeface="News Gothic MT" charset="0"/>
              </a:rPr>
              <a:t>Prep</a:t>
            </a:r>
          </a:p>
          <a:p>
            <a:pPr eaLnBrk="1" hangingPunct="1">
              <a:buFont typeface="Wingdings" charset="0"/>
              <a:buChar char="n"/>
            </a:pPr>
            <a:r>
              <a:rPr lang="en-US" sz="3000" b="1" dirty="0">
                <a:latin typeface="News Gothic MT" charset="0"/>
              </a:rPr>
              <a:t>Interoperative Care</a:t>
            </a:r>
          </a:p>
          <a:p>
            <a:pPr eaLnBrk="1" hangingPunct="1">
              <a:buFont typeface="Wingdings" charset="0"/>
              <a:buChar char="n"/>
            </a:pPr>
            <a:r>
              <a:rPr lang="en-US" sz="3000" b="1" dirty="0">
                <a:latin typeface="News Gothic MT" charset="0"/>
              </a:rPr>
              <a:t>Post Care</a:t>
            </a:r>
          </a:p>
        </p:txBody>
      </p:sp>
      <p:sp>
        <p:nvSpPr>
          <p:cNvPr id="8" name="Rectangle 2">
            <a:extLst>
              <a:ext uri="{FF2B5EF4-FFF2-40B4-BE49-F238E27FC236}">
                <a16:creationId xmlns:a16="http://schemas.microsoft.com/office/drawing/2014/main" id="{DA0691A2-F978-114D-8A3D-B4B59A2CD945}"/>
              </a:ext>
            </a:extLst>
          </p:cNvPr>
          <p:cNvSpPr>
            <a:spLocks noGrp="1" noChangeArrowheads="1"/>
          </p:cNvSpPr>
          <p:nvPr>
            <p:ph type="title"/>
          </p:nvPr>
        </p:nvSpPr>
        <p:spPr>
          <a:xfrm>
            <a:off x="550862" y="317783"/>
            <a:ext cx="8042276" cy="1336956"/>
          </a:xfrm>
        </p:spPr>
        <p:txBody>
          <a:bodyPr/>
          <a:lstStyle/>
          <a:p>
            <a:pPr eaLnBrk="1" hangingPunct="1"/>
            <a:r>
              <a:rPr lang="en-US" dirty="0">
                <a:latin typeface="Tahoma" charset="0"/>
              </a:rPr>
              <a:t>Understanding LASER </a:t>
            </a:r>
            <a:br>
              <a:rPr lang="en-US" dirty="0">
                <a:latin typeface="Tahoma" charset="0"/>
              </a:rPr>
            </a:br>
            <a:r>
              <a:rPr lang="en-US" dirty="0">
                <a:latin typeface="Tahoma" charset="0"/>
              </a:rPr>
              <a:t>&amp; IPL Settings</a:t>
            </a:r>
          </a:p>
        </p:txBody>
      </p:sp>
    </p:spTree>
    <p:extLst>
      <p:ext uri="{BB962C8B-B14F-4D97-AF65-F5344CB8AC3E}">
        <p14:creationId xmlns:p14="http://schemas.microsoft.com/office/powerpoint/2010/main" val="25116185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6" name="Picture 5">
            <a:extLst>
              <a:ext uri="{FF2B5EF4-FFF2-40B4-BE49-F238E27FC236}">
                <a16:creationId xmlns:a16="http://schemas.microsoft.com/office/drawing/2014/main" id="{46790091-2AAB-3449-84BD-E0E6076F904A}"/>
              </a:ext>
            </a:extLst>
          </p:cNvPr>
          <p:cNvPicPr>
            <a:picLocks noChangeAspect="1"/>
          </p:cNvPicPr>
          <p:nvPr/>
        </p:nvPicPr>
        <p:blipFill>
          <a:blip r:embed="rId3"/>
          <a:stretch>
            <a:fillRect/>
          </a:stretch>
        </p:blipFill>
        <p:spPr>
          <a:xfrm>
            <a:off x="1593038" y="2194784"/>
            <a:ext cx="5078495" cy="3291616"/>
          </a:xfrm>
          <a:prstGeom prst="rect">
            <a:avLst/>
          </a:prstGeom>
        </p:spPr>
      </p:pic>
    </p:spTree>
    <p:extLst>
      <p:ext uri="{BB962C8B-B14F-4D97-AF65-F5344CB8AC3E}">
        <p14:creationId xmlns:p14="http://schemas.microsoft.com/office/powerpoint/2010/main" val="1202205296"/>
      </p:ext>
    </p:extLst>
  </p:cSld>
  <p:clrMapOvr>
    <a:masterClrMapping/>
  </p:clrMapOvr>
  <p:transition advTm="6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11266" name="Picture 2" descr="Deka Smartxide DOT User Operator Manual and Clinical Guide- Digital  Download - Rock Bottom Lasers">
            <a:extLst>
              <a:ext uri="{FF2B5EF4-FFF2-40B4-BE49-F238E27FC236}">
                <a16:creationId xmlns:a16="http://schemas.microsoft.com/office/drawing/2014/main" id="{C35D0CCE-9774-5A4E-9631-7D59C2537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205" y="1797844"/>
            <a:ext cx="6787790" cy="452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878757"/>
      </p:ext>
    </p:extLst>
  </p:cSld>
  <p:clrMapOvr>
    <a:masterClrMapping/>
  </p:clrMapOvr>
  <p:transition advTm="600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17410" name="Picture 2" descr="Image result for man afraid of lawyer">
            <a:extLst>
              <a:ext uri="{FF2B5EF4-FFF2-40B4-BE49-F238E27FC236}">
                <a16:creationId xmlns:a16="http://schemas.microsoft.com/office/drawing/2014/main" id="{ABE4D3CB-6083-6A49-9F09-43ED0D59C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23219"/>
            <a:ext cx="3810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99024"/>
      </p:ext>
    </p:extLst>
  </p:cSld>
  <p:clrMapOvr>
    <a:masterClrMapping/>
  </p:clrMapOvr>
  <p:transition advTm="6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18436" name="Picture 4" descr="Photo Mauricio Alejo">
            <a:extLst>
              <a:ext uri="{FF2B5EF4-FFF2-40B4-BE49-F238E27FC236}">
                <a16:creationId xmlns:a16="http://schemas.microsoft.com/office/drawing/2014/main" id="{E3B50671-26E1-A74C-885F-E76AC69D5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951038"/>
            <a:ext cx="8382000"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59154"/>
      </p:ext>
    </p:extLst>
  </p:cSld>
  <p:clrMapOvr>
    <a:masterClrMapping/>
  </p:clrMapOvr>
  <p:transition advTm="600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19462" name="Picture 6" descr="Image result for aesthetic laser test patch">
            <a:extLst>
              <a:ext uri="{FF2B5EF4-FFF2-40B4-BE49-F238E27FC236}">
                <a16:creationId xmlns:a16="http://schemas.microsoft.com/office/drawing/2014/main" id="{240B26CE-F3CF-7145-B999-C943C4DF9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562" y="1874838"/>
            <a:ext cx="6264876" cy="469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69570"/>
      </p:ext>
    </p:extLst>
  </p:cSld>
  <p:clrMapOvr>
    <a:masterClrMapping/>
  </p:clrMapOvr>
  <p:transition advTm="6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6" name="Picture 5">
            <a:extLst>
              <a:ext uri="{FF2B5EF4-FFF2-40B4-BE49-F238E27FC236}">
                <a16:creationId xmlns:a16="http://schemas.microsoft.com/office/drawing/2014/main" id="{46790091-2AAB-3449-84BD-E0E6076F904A}"/>
              </a:ext>
            </a:extLst>
          </p:cNvPr>
          <p:cNvPicPr>
            <a:picLocks noChangeAspect="1"/>
          </p:cNvPicPr>
          <p:nvPr/>
        </p:nvPicPr>
        <p:blipFill>
          <a:blip r:embed="rId3"/>
          <a:stretch>
            <a:fillRect/>
          </a:stretch>
        </p:blipFill>
        <p:spPr>
          <a:xfrm>
            <a:off x="1593038" y="2194784"/>
            <a:ext cx="5078495" cy="3291616"/>
          </a:xfrm>
          <a:prstGeom prst="rect">
            <a:avLst/>
          </a:prstGeom>
        </p:spPr>
      </p:pic>
    </p:spTree>
    <p:extLst>
      <p:ext uri="{BB962C8B-B14F-4D97-AF65-F5344CB8AC3E}">
        <p14:creationId xmlns:p14="http://schemas.microsoft.com/office/powerpoint/2010/main" val="1266911747"/>
      </p:ext>
    </p:extLst>
  </p:cSld>
  <p:clrMapOvr>
    <a:masterClrMapping/>
  </p:clrMapOvr>
  <p:transition advTm="6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6" name="Picture 5">
            <a:extLst>
              <a:ext uri="{FF2B5EF4-FFF2-40B4-BE49-F238E27FC236}">
                <a16:creationId xmlns:a16="http://schemas.microsoft.com/office/drawing/2014/main" id="{46790091-2AAB-3449-84BD-E0E6076F904A}"/>
              </a:ext>
            </a:extLst>
          </p:cNvPr>
          <p:cNvPicPr>
            <a:picLocks noChangeAspect="1"/>
          </p:cNvPicPr>
          <p:nvPr/>
        </p:nvPicPr>
        <p:blipFill>
          <a:blip r:embed="rId3"/>
          <a:stretch>
            <a:fillRect/>
          </a:stretch>
        </p:blipFill>
        <p:spPr>
          <a:xfrm>
            <a:off x="1593038" y="2194784"/>
            <a:ext cx="5078495" cy="3291616"/>
          </a:xfrm>
          <a:prstGeom prst="rect">
            <a:avLst/>
          </a:prstGeom>
        </p:spPr>
      </p:pic>
    </p:spTree>
    <p:extLst>
      <p:ext uri="{BB962C8B-B14F-4D97-AF65-F5344CB8AC3E}">
        <p14:creationId xmlns:p14="http://schemas.microsoft.com/office/powerpoint/2010/main" val="2906454482"/>
      </p:ext>
    </p:extLst>
  </p:cSld>
  <p:clrMapOvr>
    <a:masterClrMapping/>
  </p:clrMapOvr>
  <p:transition advTm="6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p:txBody>
          <a:bodyPr/>
          <a:lstStyle/>
          <a:p>
            <a:pPr eaLnBrk="1" hangingPunct="1"/>
            <a:r>
              <a:rPr lang="en-US">
                <a:latin typeface="Tahoma" charset="0"/>
              </a:rPr>
              <a:t>What is Light?</a:t>
            </a:r>
          </a:p>
        </p:txBody>
      </p:sp>
      <p:pic>
        <p:nvPicPr>
          <p:cNvPr id="7172" name="Picture 4" descr="Physics - Measuring the Shape of a Photon">
            <a:extLst>
              <a:ext uri="{FF2B5EF4-FFF2-40B4-BE49-F238E27FC236}">
                <a16:creationId xmlns:a16="http://schemas.microsoft.com/office/drawing/2014/main" id="{02FA32BF-50FF-944C-8EBB-8F7E46BC4A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39" y="1587725"/>
            <a:ext cx="7818547" cy="507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385731"/>
      </p:ext>
    </p:extLst>
  </p:cSld>
  <p:clrMapOvr>
    <a:masterClrMapping/>
  </p:clrMapOvr>
  <p:transition advTm="600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endParaRPr lang="en-US" sz="3000" b="0" dirty="0">
              <a:solidFill>
                <a:srgbClr val="000000"/>
              </a:solidFill>
              <a:latin typeface="Tahoma"/>
              <a:cs typeface="Tahoma"/>
            </a:endParaRPr>
          </a:p>
        </p:txBody>
      </p:sp>
      <p:sp>
        <p:nvSpPr>
          <p:cNvPr id="23654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35257D0E-EAA6-4A48-B3EC-5B618A6A3195}"/>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Choosing the Appropriate Settings</a:t>
            </a:r>
          </a:p>
        </p:txBody>
      </p:sp>
      <p:pic>
        <p:nvPicPr>
          <p:cNvPr id="6" name="Picture 5">
            <a:extLst>
              <a:ext uri="{FF2B5EF4-FFF2-40B4-BE49-F238E27FC236}">
                <a16:creationId xmlns:a16="http://schemas.microsoft.com/office/drawing/2014/main" id="{46790091-2AAB-3449-84BD-E0E6076F904A}"/>
              </a:ext>
            </a:extLst>
          </p:cNvPr>
          <p:cNvPicPr>
            <a:picLocks noChangeAspect="1"/>
          </p:cNvPicPr>
          <p:nvPr/>
        </p:nvPicPr>
        <p:blipFill>
          <a:blip r:embed="rId3"/>
          <a:stretch>
            <a:fillRect/>
          </a:stretch>
        </p:blipFill>
        <p:spPr>
          <a:xfrm>
            <a:off x="1593038" y="2194784"/>
            <a:ext cx="5078495" cy="3291616"/>
          </a:xfrm>
          <a:prstGeom prst="rect">
            <a:avLst/>
          </a:prstGeom>
        </p:spPr>
      </p:pic>
    </p:spTree>
    <p:extLst>
      <p:ext uri="{BB962C8B-B14F-4D97-AF65-F5344CB8AC3E}">
        <p14:creationId xmlns:p14="http://schemas.microsoft.com/office/powerpoint/2010/main" val="588050112"/>
      </p:ext>
    </p:extLst>
  </p:cSld>
  <p:clrMapOvr>
    <a:masterClrMapping/>
  </p:clrMapOvr>
  <p:transition advTm="600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ChangeArrowheads="1"/>
          </p:cNvSpPr>
          <p:nvPr/>
        </p:nvSpPr>
        <p:spPr bwMode="auto">
          <a:xfrm>
            <a:off x="685800" y="4953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Contraindications</a:t>
            </a:r>
          </a:p>
        </p:txBody>
      </p:sp>
      <p:sp>
        <p:nvSpPr>
          <p:cNvPr id="225282" name="Rectangle 3"/>
          <p:cNvSpPr>
            <a:spLocks noChangeArrowheads="1"/>
          </p:cNvSpPr>
          <p:nvPr/>
        </p:nvSpPr>
        <p:spPr bwMode="auto">
          <a:xfrm>
            <a:off x="457200" y="1447799"/>
            <a:ext cx="8458200" cy="5125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buFont typeface="CommonBullets" charset="0"/>
              <a:buNone/>
            </a:pPr>
            <a:r>
              <a:rPr lang="en-US" sz="2400" b="0" dirty="0">
                <a:solidFill>
                  <a:srgbClr val="000000"/>
                </a:solidFill>
                <a:latin typeface="Tahoma" charset="0"/>
                <a:cs typeface="Tahoma" charset="0"/>
              </a:rPr>
              <a:t>Standard surgical contraindications</a:t>
            </a:r>
          </a:p>
          <a:p>
            <a:pPr algn="l">
              <a:buFont typeface="CommonBullets" charset="0"/>
              <a:buNone/>
            </a:pPr>
            <a:endParaRPr lang="en-US" sz="2400" b="0" dirty="0">
              <a:solidFill>
                <a:srgbClr val="000000"/>
              </a:solidFill>
              <a:latin typeface="Tahoma" charset="0"/>
              <a:cs typeface="Tahoma" charset="0"/>
            </a:endParaRPr>
          </a:p>
          <a:p>
            <a:pPr algn="l">
              <a:buFont typeface="CommonBullets" charset="0"/>
              <a:buNone/>
            </a:pPr>
            <a:r>
              <a:rPr lang="en-US" sz="2400" b="0" dirty="0">
                <a:solidFill>
                  <a:srgbClr val="000000"/>
                </a:solidFill>
                <a:latin typeface="Tahoma" charset="0"/>
                <a:cs typeface="Tahoma" charset="0"/>
              </a:rPr>
              <a:t>Difficulty healing from burns and cuts</a:t>
            </a:r>
          </a:p>
          <a:p>
            <a:pPr algn="l">
              <a:buFont typeface="CommonBullets" charset="0"/>
              <a:buNone/>
            </a:pPr>
            <a:r>
              <a:rPr lang="en-US" sz="2400" dirty="0">
                <a:solidFill>
                  <a:srgbClr val="000000"/>
                </a:solidFill>
                <a:latin typeface="Tahoma" charset="0"/>
                <a:cs typeface="Tahoma" charset="0"/>
              </a:rPr>
              <a:t>Antibiotics or other photosensitizing medications</a:t>
            </a:r>
          </a:p>
          <a:p>
            <a:pPr algn="l">
              <a:buFont typeface="CommonBullets" charset="0"/>
              <a:buNone/>
            </a:pPr>
            <a:endParaRPr lang="en-US" sz="2400" b="0" dirty="0">
              <a:solidFill>
                <a:srgbClr val="000000"/>
              </a:solidFill>
              <a:latin typeface="Tahoma" charset="0"/>
              <a:cs typeface="Tahoma" charset="0"/>
            </a:endParaRPr>
          </a:p>
          <a:p>
            <a:pPr algn="l">
              <a:buFont typeface="CommonBullets" charset="0"/>
              <a:buNone/>
            </a:pPr>
            <a:r>
              <a:rPr lang="en-US" sz="2400" b="0" dirty="0">
                <a:solidFill>
                  <a:srgbClr val="000000"/>
                </a:solidFill>
                <a:latin typeface="Tahoma" charset="0"/>
                <a:cs typeface="Tahoma" charset="0"/>
              </a:rPr>
              <a:t>Uncontrolled Diabetes or autoimmune disease</a:t>
            </a:r>
          </a:p>
          <a:p>
            <a:pPr algn="l">
              <a:buFont typeface="CommonBullets" charset="0"/>
              <a:buNone/>
            </a:pPr>
            <a:endParaRPr lang="en-US" sz="2400" b="0" dirty="0">
              <a:solidFill>
                <a:srgbClr val="000000"/>
              </a:solidFill>
              <a:latin typeface="Tahoma" charset="0"/>
              <a:cs typeface="Tahoma" charset="0"/>
            </a:endParaRPr>
          </a:p>
          <a:p>
            <a:pPr algn="l">
              <a:buFont typeface="CommonBullets" charset="0"/>
              <a:buNone/>
            </a:pPr>
            <a:r>
              <a:rPr lang="en-US" sz="2400" b="0" dirty="0">
                <a:solidFill>
                  <a:srgbClr val="000000"/>
                </a:solidFill>
                <a:latin typeface="Tahoma" charset="0"/>
                <a:cs typeface="Tahoma" charset="0"/>
              </a:rPr>
              <a:t>A tendency toward hypertrophic/keloid scarring</a:t>
            </a:r>
          </a:p>
          <a:p>
            <a:pPr algn="l">
              <a:buFont typeface="CommonBullets" charset="0"/>
              <a:buNone/>
            </a:pPr>
            <a:endParaRPr lang="en-US" sz="2400" b="0" dirty="0">
              <a:solidFill>
                <a:srgbClr val="000000"/>
              </a:solidFill>
              <a:latin typeface="Tahoma" charset="0"/>
              <a:cs typeface="Tahoma" charset="0"/>
            </a:endParaRPr>
          </a:p>
          <a:p>
            <a:pPr algn="l">
              <a:buFont typeface="CommonBullets" charset="0"/>
              <a:buNone/>
            </a:pPr>
            <a:r>
              <a:rPr lang="en-US" sz="2400" b="0" dirty="0">
                <a:solidFill>
                  <a:srgbClr val="000000"/>
                </a:solidFill>
                <a:latin typeface="Tahoma" charset="0"/>
                <a:cs typeface="Tahoma" charset="0"/>
              </a:rPr>
              <a:t>Accutane™ abstain 6 months</a:t>
            </a:r>
          </a:p>
          <a:p>
            <a:pPr algn="l">
              <a:buFont typeface="CommonBullets" charset="0"/>
              <a:buNone/>
            </a:pPr>
            <a:endParaRPr lang="en-US" sz="2400" b="0" dirty="0">
              <a:solidFill>
                <a:srgbClr val="000000"/>
              </a:solidFill>
              <a:latin typeface="Tahoma" charset="0"/>
              <a:cs typeface="Tahoma" charset="0"/>
            </a:endParaRPr>
          </a:p>
          <a:p>
            <a:pPr algn="l">
              <a:buFont typeface="CommonBullets" charset="0"/>
              <a:buNone/>
            </a:pPr>
            <a:r>
              <a:rPr lang="en-US" sz="2400" b="0" dirty="0">
                <a:solidFill>
                  <a:srgbClr val="000000"/>
                </a:solidFill>
                <a:latin typeface="Tahoma" charset="0"/>
                <a:cs typeface="Tahoma" charset="0"/>
              </a:rPr>
              <a:t>If the patient has experienced an unusual darkening or lightening of the skin after previous laser procedures</a:t>
            </a:r>
          </a:p>
        </p:txBody>
      </p:sp>
      <p:sp>
        <p:nvSpPr>
          <p:cNvPr id="225283"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Tree>
    <p:extLst>
      <p:ext uri="{BB962C8B-B14F-4D97-AF65-F5344CB8AC3E}">
        <p14:creationId xmlns:p14="http://schemas.microsoft.com/office/powerpoint/2010/main" val="658083559"/>
      </p:ext>
    </p:extLst>
  </p:cSld>
  <p:clrMapOvr>
    <a:masterClrMapping/>
  </p:clrMapOvr>
  <p:transition advTm="600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err="1">
                <a:solidFill>
                  <a:schemeClr val="accent1"/>
                </a:solidFill>
                <a:latin typeface="Tahoma" charset="0"/>
                <a:cs typeface="Arial Unicode MS" charset="0"/>
              </a:rPr>
              <a:t>Prepatory</a:t>
            </a:r>
            <a:r>
              <a:rPr kumimoji="0" lang="en-US" sz="4400" b="0" dirty="0">
                <a:solidFill>
                  <a:schemeClr val="accent1"/>
                </a:solidFill>
                <a:latin typeface="Tahoma" charset="0"/>
                <a:cs typeface="Arial Unicode MS" charset="0"/>
              </a:rPr>
              <a:t> Care</a:t>
            </a:r>
          </a:p>
        </p:txBody>
      </p:sp>
      <p:sp>
        <p:nvSpPr>
          <p:cNvPr id="22630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r>
              <a:rPr lang="en-US" sz="3200" b="0" dirty="0">
                <a:solidFill>
                  <a:srgbClr val="000000"/>
                </a:solidFill>
                <a:latin typeface="Tahoma" charset="0"/>
                <a:cs typeface="Tahoma" charset="0"/>
              </a:rPr>
              <a:t>Antiviral prophylaxis against cutaneous herpes virus infection is essential before any ablative resurfacing</a:t>
            </a:r>
          </a:p>
          <a:p>
            <a:pPr marL="342900" indent="-342900" algn="l" eaLnBrk="1" hangingPunct="1">
              <a:lnSpc>
                <a:spcPct val="100000"/>
              </a:lnSpc>
              <a:spcAft>
                <a:spcPct val="0"/>
              </a:spcAft>
              <a:buClr>
                <a:schemeClr val="hlink"/>
              </a:buClr>
              <a:buSzPct val="80000"/>
              <a:buFont typeface="Wingdings" charset="0"/>
              <a:buNone/>
            </a:pPr>
            <a:endParaRPr lang="en-US" sz="32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Wingdings" charset="0"/>
              <a:buNone/>
            </a:pPr>
            <a:r>
              <a:rPr lang="en-US" sz="3200" b="0" dirty="0">
                <a:solidFill>
                  <a:srgbClr val="000000"/>
                </a:solidFill>
                <a:latin typeface="Tahoma" charset="0"/>
                <a:cs typeface="Tahoma" charset="0"/>
              </a:rPr>
              <a:t>Because of the high prevalence of latent virus, even in persons who have never been symptomatic, prophylaxis is administered to all patients, beginning 24 hours before the procedure and continuing for 7-10 days.</a:t>
            </a:r>
            <a:endParaRPr kumimoji="0" lang="en-US" sz="3200" b="0" dirty="0">
              <a:solidFill>
                <a:srgbClr val="000000"/>
              </a:solidFill>
              <a:latin typeface="Tahoma" charset="0"/>
              <a:cs typeface="Arial Unicode MS" charset="0"/>
            </a:endParaRPr>
          </a:p>
        </p:txBody>
      </p:sp>
      <p:sp>
        <p:nvSpPr>
          <p:cNvPr id="226307"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Tree>
    <p:extLst>
      <p:ext uri="{BB962C8B-B14F-4D97-AF65-F5344CB8AC3E}">
        <p14:creationId xmlns:p14="http://schemas.microsoft.com/office/powerpoint/2010/main" val="1577855591"/>
      </p:ext>
    </p:extLst>
  </p:cSld>
  <p:clrMapOvr>
    <a:masterClrMapping/>
  </p:clrMapOvr>
  <p:transition advTm="6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r>
              <a:rPr lang="en-US" sz="3200" b="0" dirty="0">
                <a:solidFill>
                  <a:srgbClr val="000000"/>
                </a:solidFill>
                <a:latin typeface="Tahoma" charset="0"/>
                <a:cs typeface="Tahoma" charset="0"/>
              </a:rPr>
              <a:t>Patients are instructed to avoid taking aspirin or other nonsteroidal anti-inflammatory medicines for at least 10 days in an effort to decrease bleeding during the procedure.</a:t>
            </a:r>
          </a:p>
          <a:p>
            <a:pPr marL="342900" indent="-342900" algn="l" eaLnBrk="1" hangingPunct="1">
              <a:lnSpc>
                <a:spcPct val="100000"/>
              </a:lnSpc>
              <a:spcAft>
                <a:spcPct val="0"/>
              </a:spcAft>
              <a:buClr>
                <a:schemeClr val="hlink"/>
              </a:buClr>
              <a:buSzPct val="80000"/>
              <a:buFont typeface="Wingdings" charset="0"/>
              <a:buNone/>
            </a:pPr>
            <a:endParaRPr lang="en-US" sz="3200" b="0" dirty="0">
              <a:solidFill>
                <a:srgbClr val="000000"/>
              </a:solidFill>
              <a:latin typeface="Tahoma" charset="0"/>
              <a:cs typeface="Tahoma" charset="0"/>
            </a:endParaRPr>
          </a:p>
          <a:p>
            <a:pPr marL="342900" indent="-342900" algn="l" eaLnBrk="1" hangingPunct="1">
              <a:lnSpc>
                <a:spcPct val="100000"/>
              </a:lnSpc>
              <a:spcAft>
                <a:spcPct val="0"/>
              </a:spcAft>
              <a:buClr>
                <a:schemeClr val="hlink"/>
              </a:buClr>
              <a:buSzPct val="80000"/>
              <a:buFont typeface="Wingdings" charset="0"/>
              <a:buNone/>
            </a:pPr>
            <a:r>
              <a:rPr lang="en-US" sz="3200" b="0" dirty="0">
                <a:solidFill>
                  <a:srgbClr val="000000"/>
                </a:solidFill>
                <a:latin typeface="Tahoma" charset="0"/>
                <a:cs typeface="Tahoma" charset="0"/>
              </a:rPr>
              <a:t>Pretreatment of the skin before laser resurfacing is common, especially in darker skin types.  </a:t>
            </a:r>
            <a:endParaRPr kumimoji="0" lang="en-US" sz="3200" b="0" dirty="0">
              <a:solidFill>
                <a:srgbClr val="000000"/>
              </a:solidFill>
              <a:latin typeface="Tahoma" charset="0"/>
              <a:cs typeface="Arial Unicode MS" charset="0"/>
            </a:endParaRPr>
          </a:p>
        </p:txBody>
      </p:sp>
      <p:sp>
        <p:nvSpPr>
          <p:cNvPr id="227331"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AE40116C-E1D1-8F4B-A45A-E26C78189266}"/>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err="1">
                <a:solidFill>
                  <a:schemeClr val="accent1"/>
                </a:solidFill>
                <a:latin typeface="Tahoma" charset="0"/>
                <a:cs typeface="Arial Unicode MS" charset="0"/>
              </a:rPr>
              <a:t>Prepatory</a:t>
            </a:r>
            <a:r>
              <a:rPr kumimoji="0" lang="en-US" sz="4400" b="0" dirty="0">
                <a:solidFill>
                  <a:schemeClr val="accent1"/>
                </a:solidFill>
                <a:latin typeface="Tahoma" charset="0"/>
                <a:cs typeface="Arial Unicode MS" charset="0"/>
              </a:rPr>
              <a:t> Care</a:t>
            </a:r>
          </a:p>
        </p:txBody>
      </p:sp>
    </p:spTree>
    <p:extLst>
      <p:ext uri="{BB962C8B-B14F-4D97-AF65-F5344CB8AC3E}">
        <p14:creationId xmlns:p14="http://schemas.microsoft.com/office/powerpoint/2010/main" val="47456576"/>
      </p:ext>
    </p:extLst>
  </p:cSld>
  <p:clrMapOvr>
    <a:masterClrMapping/>
  </p:clrMapOvr>
  <p:transition advTm="600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Rectangle 3"/>
          <p:cNvSpPr>
            <a:spLocks noChangeArrowheads="1"/>
          </p:cNvSpPr>
          <p:nvPr/>
        </p:nvSpPr>
        <p:spPr bwMode="auto">
          <a:xfrm>
            <a:off x="457200" y="1447800"/>
            <a:ext cx="8458200" cy="4800600"/>
          </a:xfrm>
          <a:prstGeom prst="rect">
            <a:avLst/>
          </a:prstGeom>
          <a:noFill/>
          <a:ln w="9525">
            <a:noFill/>
            <a:miter lim="800000"/>
            <a:headEnd/>
            <a:tailEnd/>
          </a:ln>
          <a:effectLst/>
        </p:spPr>
        <p:txBody>
          <a:bodyPr/>
          <a:lstStyle/>
          <a:p>
            <a:pPr algn="l">
              <a:buFont typeface="CommonBullets" charset="0"/>
              <a:buNone/>
              <a:defRPr/>
            </a:pPr>
            <a:r>
              <a:rPr lang="en-US" sz="3200" b="0" dirty="0">
                <a:solidFill>
                  <a:srgbClr val="000000"/>
                </a:solidFill>
                <a:latin typeface="Tahoma"/>
                <a:cs typeface="Tahoma"/>
              </a:rPr>
              <a:t>Topical retinoic acids, hydroquinone bleaching agents, and alpha-</a:t>
            </a:r>
            <a:r>
              <a:rPr lang="en-US" sz="3200" b="0" dirty="0" err="1">
                <a:solidFill>
                  <a:srgbClr val="000000"/>
                </a:solidFill>
                <a:latin typeface="Tahoma"/>
                <a:cs typeface="Tahoma"/>
              </a:rPr>
              <a:t>hydroxy</a:t>
            </a:r>
            <a:r>
              <a:rPr lang="en-US" sz="3200" b="0" dirty="0">
                <a:solidFill>
                  <a:srgbClr val="000000"/>
                </a:solidFill>
                <a:latin typeface="Tahoma"/>
                <a:cs typeface="Tahoma"/>
              </a:rPr>
              <a:t> acids for several weeks pre-op can reduce post-op inflammation and hyperpigmentation. A typical 6-week preparation regimen before laser resurfacing is as follows:</a:t>
            </a:r>
            <a:br>
              <a:rPr lang="en-US" sz="3200" b="0" dirty="0">
                <a:solidFill>
                  <a:srgbClr val="000000"/>
                </a:solidFill>
                <a:latin typeface="Tahoma"/>
                <a:cs typeface="Tahoma"/>
              </a:rPr>
            </a:br>
            <a:r>
              <a:rPr lang="en-US" sz="3200" b="0" dirty="0">
                <a:solidFill>
                  <a:srgbClr val="000000"/>
                </a:solidFill>
                <a:latin typeface="Tahoma"/>
                <a:cs typeface="Tahoma"/>
              </a:rPr>
              <a:t> </a:t>
            </a:r>
          </a:p>
          <a:p>
            <a:pPr marL="285750" indent="-285750" algn="l">
              <a:buFont typeface="Arial"/>
              <a:buChar char="•"/>
              <a:defRPr/>
            </a:pPr>
            <a:r>
              <a:rPr lang="en-US" sz="2000" b="0" dirty="0">
                <a:solidFill>
                  <a:srgbClr val="000000"/>
                </a:solidFill>
                <a:latin typeface="Tahoma"/>
                <a:cs typeface="Tahoma"/>
              </a:rPr>
              <a:t>Retinoic acid cream (0.05-0.1%): Apply 0.5-1 g in the evening.</a:t>
            </a:r>
          </a:p>
          <a:p>
            <a:pPr marL="285750" indent="-285750" algn="l">
              <a:buFont typeface="Arial"/>
              <a:buChar char="•"/>
              <a:defRPr/>
            </a:pPr>
            <a:r>
              <a:rPr lang="en-US" sz="2000" b="0" dirty="0">
                <a:solidFill>
                  <a:srgbClr val="000000"/>
                </a:solidFill>
                <a:latin typeface="Tahoma"/>
                <a:cs typeface="Tahoma"/>
              </a:rPr>
              <a:t>Hydroquinone cream (2-4%): Apply 0.5-1 g twice daily.</a:t>
            </a:r>
          </a:p>
          <a:p>
            <a:pPr marL="285750" indent="-285750" algn="l">
              <a:buFont typeface="Arial"/>
              <a:buChar char="•"/>
              <a:defRPr/>
            </a:pPr>
            <a:r>
              <a:rPr lang="en-US" sz="2000" b="0" dirty="0">
                <a:solidFill>
                  <a:srgbClr val="000000"/>
                </a:solidFill>
                <a:latin typeface="Tahoma"/>
                <a:cs typeface="Tahoma"/>
              </a:rPr>
              <a:t>Alpha-</a:t>
            </a:r>
            <a:r>
              <a:rPr lang="en-US" sz="2000" b="0" dirty="0" err="1">
                <a:solidFill>
                  <a:srgbClr val="000000"/>
                </a:solidFill>
                <a:latin typeface="Tahoma"/>
                <a:cs typeface="Tahoma"/>
              </a:rPr>
              <a:t>hydroxy</a:t>
            </a:r>
            <a:r>
              <a:rPr lang="en-US" sz="2000" b="0" dirty="0">
                <a:solidFill>
                  <a:srgbClr val="000000"/>
                </a:solidFill>
                <a:latin typeface="Tahoma"/>
                <a:cs typeface="Tahoma"/>
              </a:rPr>
              <a:t> acid cream (2-4%): Apply 0.5-1 g in the morning.</a:t>
            </a:r>
          </a:p>
        </p:txBody>
      </p:sp>
      <p:sp>
        <p:nvSpPr>
          <p:cNvPr id="228355"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D18CA738-6948-1144-9ACB-807D09EB20F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err="1">
                <a:solidFill>
                  <a:schemeClr val="accent1"/>
                </a:solidFill>
                <a:latin typeface="Tahoma" charset="0"/>
                <a:cs typeface="Arial Unicode MS" charset="0"/>
              </a:rPr>
              <a:t>Prepatory</a:t>
            </a:r>
            <a:r>
              <a:rPr kumimoji="0" lang="en-US" sz="4400" b="0" dirty="0">
                <a:solidFill>
                  <a:schemeClr val="accent1"/>
                </a:solidFill>
                <a:latin typeface="Tahoma" charset="0"/>
                <a:cs typeface="Arial Unicode MS" charset="0"/>
              </a:rPr>
              <a:t> Care</a:t>
            </a:r>
          </a:p>
        </p:txBody>
      </p:sp>
    </p:spTree>
    <p:extLst>
      <p:ext uri="{BB962C8B-B14F-4D97-AF65-F5344CB8AC3E}">
        <p14:creationId xmlns:p14="http://schemas.microsoft.com/office/powerpoint/2010/main" val="189154221"/>
      </p:ext>
    </p:extLst>
  </p:cSld>
  <p:clrMapOvr>
    <a:masterClrMapping/>
  </p:clrMapOvr>
  <p:transition advTm="600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buFont typeface="CommonBullets" charset="0"/>
              <a:buNone/>
            </a:pPr>
            <a:r>
              <a:rPr lang="en-US" sz="3200" b="0" dirty="0">
                <a:solidFill>
                  <a:srgbClr val="000000"/>
                </a:solidFill>
                <a:latin typeface="Tahoma" charset="0"/>
                <a:cs typeface="Tahoma" charset="0"/>
              </a:rPr>
              <a:t>Oral Anesthetics such as Vicodin, Percocet, Valium and/or Xanax may be prescribed</a:t>
            </a:r>
          </a:p>
          <a:p>
            <a:pPr algn="l">
              <a:buFont typeface="CommonBullets" charset="0"/>
              <a:buNone/>
            </a:pPr>
            <a:r>
              <a:rPr lang="en-US" sz="3200" b="0" dirty="0">
                <a:solidFill>
                  <a:srgbClr val="000000"/>
                </a:solidFill>
                <a:latin typeface="Tahoma" charset="0"/>
                <a:cs typeface="Tahoma" charset="0"/>
              </a:rPr>
              <a:t>Topical Anesthetic is applied 15-30 minutes prior to Tx</a:t>
            </a:r>
          </a:p>
          <a:p>
            <a:pPr algn="l">
              <a:buFont typeface="CommonBullets" charset="0"/>
              <a:buNone/>
            </a:pPr>
            <a:endParaRPr lang="en-US" sz="3200" b="0" dirty="0">
              <a:solidFill>
                <a:srgbClr val="000000"/>
              </a:solidFill>
              <a:latin typeface="Tahoma" charset="0"/>
              <a:cs typeface="Tahoma" charset="0"/>
            </a:endParaRPr>
          </a:p>
          <a:p>
            <a:pPr algn="l">
              <a:buFont typeface="CommonBullets" charset="0"/>
              <a:buNone/>
            </a:pPr>
            <a:r>
              <a:rPr lang="en-US" sz="3200" b="0" dirty="0">
                <a:solidFill>
                  <a:srgbClr val="000000"/>
                </a:solidFill>
                <a:latin typeface="Tahoma" charset="0"/>
                <a:cs typeface="Tahoma" charset="0"/>
              </a:rPr>
              <a:t>Skin is cleansed and disinfected with an alcohol swab</a:t>
            </a:r>
          </a:p>
          <a:p>
            <a:pPr algn="l">
              <a:buFont typeface="CommonBullets" charset="0"/>
              <a:buNone/>
            </a:pPr>
            <a:endParaRPr lang="en-US" sz="3200" b="0" dirty="0">
              <a:solidFill>
                <a:srgbClr val="000000"/>
              </a:solidFill>
              <a:latin typeface="Tahoma" charset="0"/>
              <a:cs typeface="Tahoma" charset="0"/>
            </a:endParaRPr>
          </a:p>
          <a:p>
            <a:pPr algn="l">
              <a:buFont typeface="CommonBullets" charset="0"/>
              <a:buNone/>
            </a:pPr>
            <a:r>
              <a:rPr lang="en-US" sz="3200" b="0" dirty="0">
                <a:solidFill>
                  <a:srgbClr val="000000"/>
                </a:solidFill>
                <a:latin typeface="Tahoma" charset="0"/>
                <a:cs typeface="Tahoma" charset="0"/>
              </a:rPr>
              <a:t>Allow skin to dry completely prior to pulsing</a:t>
            </a:r>
            <a:endParaRPr lang="en-US" sz="2000" b="0" dirty="0">
              <a:solidFill>
                <a:srgbClr val="000000"/>
              </a:solidFill>
              <a:latin typeface="Tahoma" charset="0"/>
              <a:cs typeface="Tahoma" charset="0"/>
            </a:endParaRPr>
          </a:p>
        </p:txBody>
      </p:sp>
      <p:sp>
        <p:nvSpPr>
          <p:cNvPr id="229379" name="Text Box 4"/>
          <p:cNvSpPr txBox="1">
            <a:spLocks noChangeArrowheads="1"/>
          </p:cNvSpPr>
          <p:nvPr/>
        </p:nvSpPr>
        <p:spPr bwMode="auto">
          <a:xfrm>
            <a:off x="304800" y="1371600"/>
            <a:ext cx="8610600" cy="50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spcBef>
                <a:spcPct val="50000"/>
              </a:spcBef>
            </a:pPr>
            <a:endParaRPr lang="en-US"/>
          </a:p>
        </p:txBody>
      </p:sp>
      <p:sp>
        <p:nvSpPr>
          <p:cNvPr id="5" name="Rectangle 2">
            <a:extLst>
              <a:ext uri="{FF2B5EF4-FFF2-40B4-BE49-F238E27FC236}">
                <a16:creationId xmlns:a16="http://schemas.microsoft.com/office/drawing/2014/main" id="{4F1380BF-8999-1C4B-9CDD-CC219F2D593A}"/>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err="1">
                <a:solidFill>
                  <a:schemeClr val="accent1"/>
                </a:solidFill>
                <a:latin typeface="Tahoma" charset="0"/>
                <a:cs typeface="Arial Unicode MS" charset="0"/>
              </a:rPr>
              <a:t>Prepatory</a:t>
            </a:r>
            <a:r>
              <a:rPr kumimoji="0" lang="en-US" sz="4400" b="0" dirty="0">
                <a:solidFill>
                  <a:schemeClr val="accent1"/>
                </a:solidFill>
                <a:latin typeface="Tahoma" charset="0"/>
                <a:cs typeface="Arial Unicode MS" charset="0"/>
              </a:rPr>
              <a:t> Care</a:t>
            </a:r>
          </a:p>
        </p:txBody>
      </p:sp>
    </p:spTree>
    <p:extLst>
      <p:ext uri="{BB962C8B-B14F-4D97-AF65-F5344CB8AC3E}">
        <p14:creationId xmlns:p14="http://schemas.microsoft.com/office/powerpoint/2010/main" val="3171431009"/>
      </p:ext>
    </p:extLst>
  </p:cSld>
  <p:clrMapOvr>
    <a:masterClrMapping/>
  </p:clrMapOvr>
  <p:transition advTm="600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pic>
        <p:nvPicPr>
          <p:cNvPr id="230403" name="graphics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286000" y="2590800"/>
            <a:ext cx="478155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0404" name="TextBox 1"/>
          <p:cNvSpPr txBox="1">
            <a:spLocks noChangeArrowheads="1"/>
          </p:cNvSpPr>
          <p:nvPr/>
        </p:nvSpPr>
        <p:spPr bwMode="auto">
          <a:xfrm>
            <a:off x="914400" y="1371600"/>
            <a:ext cx="7467600"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buFont typeface="CommonBullets" charset="0"/>
              <a:buNone/>
            </a:pPr>
            <a:r>
              <a:rPr lang="en-US" sz="3200" b="0">
                <a:solidFill>
                  <a:srgbClr val="000000"/>
                </a:solidFill>
              </a:rPr>
              <a:t>The image below represents the proper “side by side” technique for applying laser pulses.</a:t>
            </a:r>
          </a:p>
        </p:txBody>
      </p:sp>
      <p:sp>
        <p:nvSpPr>
          <p:cNvPr id="6" name="Rectangle 2">
            <a:extLst>
              <a:ext uri="{FF2B5EF4-FFF2-40B4-BE49-F238E27FC236}">
                <a16:creationId xmlns:a16="http://schemas.microsoft.com/office/drawing/2014/main" id="{8D417BDB-9D7F-5844-B706-D5BA990904D0}"/>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spTree>
    <p:extLst>
      <p:ext uri="{BB962C8B-B14F-4D97-AF65-F5344CB8AC3E}">
        <p14:creationId xmlns:p14="http://schemas.microsoft.com/office/powerpoint/2010/main" val="2679601492"/>
      </p:ext>
    </p:extLst>
  </p:cSld>
  <p:clrMapOvr>
    <a:masterClrMapping/>
  </p:clrMapOvr>
  <p:transition advTm="600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sp>
        <p:nvSpPr>
          <p:cNvPr id="231427" name="TextBox 1"/>
          <p:cNvSpPr txBox="1">
            <a:spLocks noChangeArrowheads="1"/>
          </p:cNvSpPr>
          <p:nvPr/>
        </p:nvSpPr>
        <p:spPr bwMode="auto">
          <a:xfrm>
            <a:off x="914400" y="1371600"/>
            <a:ext cx="7467600" cy="1430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kumimoji="1" sz="3000" b="1">
                <a:solidFill>
                  <a:srgbClr val="FFFFFF"/>
                </a:solidFill>
                <a:latin typeface="Times New Roman" charset="0"/>
                <a:ea typeface="ＭＳ Ｐゴシック" charset="0"/>
                <a:cs typeface="ＭＳ Ｐゴシック" charset="0"/>
              </a:defRPr>
            </a:lvl1pPr>
            <a:lvl2pPr marL="742950" indent="-285750">
              <a:defRPr kumimoji="1" sz="3000" b="1">
                <a:solidFill>
                  <a:srgbClr val="FFFFFF"/>
                </a:solidFill>
                <a:latin typeface="Times New Roman" charset="0"/>
                <a:ea typeface="ＭＳ Ｐゴシック" charset="0"/>
              </a:defRPr>
            </a:lvl2pPr>
            <a:lvl3pPr marL="1143000" indent="-228600">
              <a:defRPr kumimoji="1" sz="3000" b="1">
                <a:solidFill>
                  <a:srgbClr val="FFFFFF"/>
                </a:solidFill>
                <a:latin typeface="Times New Roman" charset="0"/>
                <a:ea typeface="ＭＳ Ｐゴシック" charset="0"/>
              </a:defRPr>
            </a:lvl3pPr>
            <a:lvl4pPr marL="1600200" indent="-228600">
              <a:defRPr kumimoji="1" sz="3000" b="1">
                <a:solidFill>
                  <a:srgbClr val="FFFFFF"/>
                </a:solidFill>
                <a:latin typeface="Times New Roman" charset="0"/>
                <a:ea typeface="ＭＳ Ｐゴシック" charset="0"/>
              </a:defRPr>
            </a:lvl4pPr>
            <a:lvl5pPr marL="2057400" indent="-228600">
              <a:defRPr kumimoji="1" sz="3000" b="1">
                <a:solidFill>
                  <a:srgbClr val="FFFFFF"/>
                </a:solidFill>
                <a:latin typeface="Times New Roman" charset="0"/>
                <a:ea typeface="ＭＳ Ｐゴシック" charset="0"/>
              </a:defRPr>
            </a:lvl5pPr>
            <a:lvl6pPr marL="25146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6pPr>
            <a:lvl7pPr marL="29718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7pPr>
            <a:lvl8pPr marL="34290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8pPr>
            <a:lvl9pPr marL="3886200" indent="-228600" algn="ctr" eaLnBrk="0" fontAlgn="base" hangingPunct="0">
              <a:lnSpc>
                <a:spcPct val="90000"/>
              </a:lnSpc>
              <a:spcBef>
                <a:spcPct val="20000"/>
              </a:spcBef>
              <a:spcAft>
                <a:spcPct val="70000"/>
              </a:spcAft>
              <a:buClr>
                <a:srgbClr val="00CC99"/>
              </a:buClr>
              <a:buSzPct val="115000"/>
              <a:buFont typeface="CommonBullets" charset="0"/>
              <a:buChar char="!"/>
              <a:defRPr kumimoji="1" sz="3000" b="1">
                <a:solidFill>
                  <a:srgbClr val="FFFFFF"/>
                </a:solidFill>
                <a:latin typeface="Times New Roman" charset="0"/>
                <a:ea typeface="ＭＳ Ｐゴシック" charset="0"/>
              </a:defRPr>
            </a:lvl9pPr>
          </a:lstStyle>
          <a:p>
            <a:pPr>
              <a:buFont typeface="CommonBullets" charset="0"/>
              <a:buNone/>
            </a:pPr>
            <a:r>
              <a:rPr lang="en-US" sz="3200" b="0">
                <a:solidFill>
                  <a:srgbClr val="000000"/>
                </a:solidFill>
              </a:rPr>
              <a:t>An improper “overlapping” technique delivers more energy than intended in the overlap areas and can lead to complications.</a:t>
            </a:r>
          </a:p>
        </p:txBody>
      </p:sp>
      <p:pic>
        <p:nvPicPr>
          <p:cNvPr id="231428" name="graphics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504405"/>
            <a:ext cx="49530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ABA89A67-EBFB-484A-8628-411A4D81F8E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spTree>
    <p:extLst>
      <p:ext uri="{BB962C8B-B14F-4D97-AF65-F5344CB8AC3E}">
        <p14:creationId xmlns:p14="http://schemas.microsoft.com/office/powerpoint/2010/main" val="359259054"/>
      </p:ext>
    </p:extLst>
  </p:cSld>
  <p:clrMapOvr>
    <a:masterClrMapping/>
  </p:clrMapOvr>
  <p:transition advTm="600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sp>
        <p:nvSpPr>
          <p:cNvPr id="6" name="Rectangle 2">
            <a:extLst>
              <a:ext uri="{FF2B5EF4-FFF2-40B4-BE49-F238E27FC236}">
                <a16:creationId xmlns:a16="http://schemas.microsoft.com/office/drawing/2014/main" id="{ABA89A67-EBFB-484A-8628-411A4D81F8E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pic>
        <p:nvPicPr>
          <p:cNvPr id="46082" name="Picture 2" descr="Image result for perifollicular edema">
            <a:extLst>
              <a:ext uri="{FF2B5EF4-FFF2-40B4-BE49-F238E27FC236}">
                <a16:creationId xmlns:a16="http://schemas.microsoft.com/office/drawing/2014/main" id="{7B547B91-B916-8F4A-9934-55651F80C8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930400"/>
            <a:ext cx="6502400" cy="383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106949"/>
      </p:ext>
    </p:extLst>
  </p:cSld>
  <p:clrMapOvr>
    <a:masterClrMapping/>
  </p:clrMapOvr>
  <p:transition advTm="6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ChangeArrowheads="1"/>
          </p:cNvSpPr>
          <p:nvPr/>
        </p:nvSpPr>
        <p:spPr bwMode="auto">
          <a:xfrm>
            <a:off x="457200" y="1447800"/>
            <a:ext cx="8458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lnSpc>
                <a:spcPct val="100000"/>
              </a:lnSpc>
              <a:spcAft>
                <a:spcPct val="0"/>
              </a:spcAft>
              <a:buClr>
                <a:schemeClr val="hlink"/>
              </a:buClr>
              <a:buSzPct val="80000"/>
              <a:buFont typeface="Wingdings" charset="0"/>
              <a:buNone/>
            </a:pPr>
            <a:endParaRPr kumimoji="0" lang="en-US" sz="3200" b="0">
              <a:solidFill>
                <a:srgbClr val="000000"/>
              </a:solidFill>
              <a:latin typeface="Tahoma" charset="0"/>
              <a:cs typeface="Arial Unicode MS" charset="0"/>
            </a:endParaRPr>
          </a:p>
        </p:txBody>
      </p:sp>
      <p:sp>
        <p:nvSpPr>
          <p:cNvPr id="6" name="Rectangle 2">
            <a:extLst>
              <a:ext uri="{FF2B5EF4-FFF2-40B4-BE49-F238E27FC236}">
                <a16:creationId xmlns:a16="http://schemas.microsoft.com/office/drawing/2014/main" id="{ABA89A67-EBFB-484A-8628-411A4D81F8E7}"/>
              </a:ext>
            </a:extLst>
          </p:cNvPr>
          <p:cNvSpPr>
            <a:spLocks noChangeArrowheads="1"/>
          </p:cNvSpPr>
          <p:nvPr/>
        </p:nvSpPr>
        <p:spPr bwMode="auto">
          <a:xfrm>
            <a:off x="685800" y="533400"/>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100000"/>
              </a:lnSpc>
              <a:spcBef>
                <a:spcPct val="0"/>
              </a:spcBef>
              <a:spcAft>
                <a:spcPct val="0"/>
              </a:spcAft>
              <a:buClrTx/>
              <a:buSzTx/>
              <a:buFontTx/>
              <a:buNone/>
            </a:pPr>
            <a:r>
              <a:rPr kumimoji="0" lang="en-US" sz="4400" b="0" dirty="0">
                <a:solidFill>
                  <a:schemeClr val="accent1"/>
                </a:solidFill>
                <a:latin typeface="Tahoma" charset="0"/>
                <a:cs typeface="Arial Unicode MS" charset="0"/>
              </a:rPr>
              <a:t>Interoperative Care</a:t>
            </a:r>
          </a:p>
        </p:txBody>
      </p:sp>
      <p:pic>
        <p:nvPicPr>
          <p:cNvPr id="47106" name="Picture 2" descr="Image result for IPL photofacial spots darker">
            <a:extLst>
              <a:ext uri="{FF2B5EF4-FFF2-40B4-BE49-F238E27FC236}">
                <a16:creationId xmlns:a16="http://schemas.microsoft.com/office/drawing/2014/main" id="{1E4147FC-86CC-4A4F-AAAD-57E56431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61" y="2083230"/>
            <a:ext cx="7059478" cy="352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021276"/>
      </p:ext>
    </p:extLst>
  </p:cSld>
  <p:clrMapOvr>
    <a:masterClrMapping/>
  </p:clrMapOvr>
  <p:transition advTm="6000"/>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TotalTime>
  <Words>4329</Words>
  <Application>Microsoft Macintosh PowerPoint</Application>
  <PresentationFormat>On-screen Show (4:3)</PresentationFormat>
  <Paragraphs>566</Paragraphs>
  <Slides>106</Slides>
  <Notes>106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8" baseType="lpstr">
      <vt:lpstr>Arial</vt:lpstr>
      <vt:lpstr>Calibri</vt:lpstr>
      <vt:lpstr>CommonBullets</vt:lpstr>
      <vt:lpstr>Helvetica</vt:lpstr>
      <vt:lpstr>News Gothic MT</vt:lpstr>
      <vt:lpstr>Tahoma</vt:lpstr>
      <vt:lpstr>Times New Roman</vt:lpstr>
      <vt:lpstr>Verdana</vt:lpstr>
      <vt:lpstr>Wingdings</vt:lpstr>
      <vt:lpstr>Wingdings 2</vt:lpstr>
      <vt:lpstr>Breeze</vt:lpstr>
      <vt:lpstr>Microsoft ClipArt Gallery</vt:lpstr>
      <vt:lpstr>Understanding LASER  &amp; IPL Settings</vt:lpstr>
      <vt:lpstr>Understanding LASER  &amp; IPL Settings</vt:lpstr>
      <vt:lpstr>An Introduction to Light Physics</vt:lpstr>
      <vt:lpstr>What is Light?</vt:lpstr>
      <vt:lpstr>What is Light?</vt:lpstr>
      <vt:lpstr>What is Light?</vt:lpstr>
      <vt:lpstr>What is Light?</vt:lpstr>
      <vt:lpstr>What is Light?</vt:lpstr>
      <vt:lpstr>What is Light?</vt:lpstr>
      <vt:lpstr>What is Light?</vt:lpstr>
      <vt:lpstr>What is Light?</vt:lpstr>
      <vt:lpstr>Dual Slit Experiment</vt:lpstr>
      <vt:lpstr>Dual Slit Experiment</vt:lpstr>
      <vt:lpstr>Dual Slit Experiment</vt:lpstr>
      <vt:lpstr>Dual Slit Experiment</vt:lpstr>
      <vt:lpstr>Dual Slit Experiment</vt:lpstr>
      <vt:lpstr>Dual Slit Experiment</vt:lpstr>
      <vt:lpstr>Dual Slit Experiment</vt:lpstr>
      <vt:lpstr>Dual Slit Experiment</vt:lpstr>
      <vt:lpstr>Dual Slit Experiment</vt:lpstr>
      <vt:lpstr>What is Light?</vt:lpstr>
      <vt:lpstr>LASER Physics</vt:lpstr>
      <vt:lpstr>L.A.S.E.R.</vt:lpstr>
      <vt:lpstr>Laser Light</vt:lpstr>
      <vt:lpstr>Laser Components</vt:lpstr>
      <vt:lpstr>Generation of Laser Radiation</vt:lpstr>
      <vt:lpstr>Types of Lasers</vt:lpstr>
      <vt:lpstr>Types of Lasers</vt:lpstr>
      <vt:lpstr>PowerPoint Presentation</vt:lpstr>
      <vt:lpstr>PowerPoint Presentation</vt:lpstr>
      <vt:lpstr>Pulsed Light</vt:lpstr>
      <vt:lpstr>Pulsed Light</vt:lpstr>
      <vt:lpstr>The Difference Between Laser and Pulsed Light</vt:lpstr>
      <vt:lpstr>Pulsed Light</vt:lpstr>
      <vt:lpstr>Pulsed Light</vt:lpstr>
      <vt:lpstr>Pulsed Light</vt:lpstr>
      <vt:lpstr>Pulsed Light</vt:lpstr>
      <vt:lpstr>Pulsed Light</vt:lpstr>
      <vt:lpstr>Pulsed Light</vt:lpstr>
      <vt:lpstr>Questions?</vt:lpstr>
      <vt:lpstr>Skin Physiology</vt:lpstr>
      <vt:lpstr>Skin Physiology</vt:lpstr>
      <vt:lpstr>Analysis and Skin Types</vt:lpstr>
      <vt:lpstr>Analysis and Skin Types</vt:lpstr>
      <vt:lpstr>Analysis and Skin Types</vt:lpstr>
      <vt:lpstr>Analysis and Skin Types</vt:lpstr>
      <vt:lpstr>Analysis and Skin Types</vt:lpstr>
      <vt:lpstr>Analysis and Skin Types</vt:lpstr>
      <vt:lpstr>Analysis and Skin Types</vt:lpstr>
      <vt:lpstr>PowerPoint Presentation</vt:lpstr>
      <vt:lpstr>Calculate the Patients Skin Type</vt:lpstr>
      <vt:lpstr>LANCER ETHNICITY SCALE (LES)</vt:lpstr>
      <vt:lpstr>PowerPoint Presentation</vt:lpstr>
      <vt:lpstr>PowerPoint Presentation</vt:lpstr>
      <vt:lpstr>Light/Tissue Interaction</vt:lpstr>
      <vt:lpstr>Light/Tissue Interaction</vt:lpstr>
      <vt:lpstr>Light/Tissue Interaction</vt:lpstr>
      <vt:lpstr>Light/Tissue Interaction</vt:lpstr>
      <vt:lpstr>Light/Tissue Interaction</vt:lpstr>
      <vt:lpstr>Light/Tissue Interaction</vt:lpstr>
      <vt:lpstr>Chromophores</vt:lpstr>
      <vt:lpstr>Chromophores</vt:lpstr>
      <vt:lpstr>Chromophores</vt:lpstr>
      <vt:lpstr>Chromophores</vt:lpstr>
      <vt:lpstr>Chromophores</vt:lpstr>
      <vt:lpstr>Chromophores</vt:lpstr>
      <vt:lpstr>Chromophores</vt:lpstr>
      <vt:lpstr>Absorption by Chromophores</vt:lpstr>
      <vt:lpstr>Absorption by Chromophores</vt:lpstr>
      <vt:lpstr>Absorption by Chromophores</vt:lpstr>
      <vt:lpstr>PowerPoint Presentation</vt:lpstr>
      <vt:lpstr>Targeted Chromophores</vt:lpstr>
      <vt:lpstr>PowerPoint Presentation</vt:lpstr>
      <vt:lpstr>PowerPoint Presentation</vt:lpstr>
      <vt:lpstr>PowerPoint Presentation</vt:lpstr>
      <vt:lpstr>PowerPoint Presentation</vt:lpstr>
      <vt:lpstr>PowerPoint Presentation</vt:lpstr>
      <vt:lpstr>PowerPoint Presentation</vt:lpstr>
      <vt:lpstr>Depth of Penetration</vt:lpstr>
      <vt:lpstr>Spot Size &amp; Depth of Penetration</vt:lpstr>
      <vt:lpstr> </vt:lpstr>
      <vt:lpstr>Understanding LASER  &amp; IPL Settings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LASER  &amp; IPL Settings</dc:title>
  <dc:creator>Microsoft Office User</dc:creator>
  <cp:lastModifiedBy>Doug McBurney</cp:lastModifiedBy>
  <cp:revision>4</cp:revision>
  <dcterms:created xsi:type="dcterms:W3CDTF">2021-02-15T01:25:22Z</dcterms:created>
  <dcterms:modified xsi:type="dcterms:W3CDTF">2021-02-15T22:32:17Z</dcterms:modified>
</cp:coreProperties>
</file>